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322" r:id="rId4"/>
    <p:sldId id="323" r:id="rId5"/>
    <p:sldId id="330" r:id="rId6"/>
    <p:sldId id="331" r:id="rId7"/>
    <p:sldId id="332" r:id="rId8"/>
    <p:sldId id="333" r:id="rId9"/>
    <p:sldId id="334" r:id="rId10"/>
    <p:sldId id="335" r:id="rId11"/>
    <p:sldId id="336" r:id="rId12"/>
    <p:sldId id="325" r:id="rId13"/>
    <p:sldId id="284" r:id="rId14"/>
    <p:sldId id="316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4E2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78715" autoAdjust="0"/>
  </p:normalViewPr>
  <p:slideViewPr>
    <p:cSldViewPr snapToGrid="0">
      <p:cViewPr varScale="1">
        <p:scale>
          <a:sx n="67" d="100"/>
          <a:sy n="67" d="100"/>
        </p:scale>
        <p:origin x="1421" y="6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8C714C-B4A7-457B-92AA-320F1353C73F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33153-BBCF-44B3-971E-0C3ED68EC1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684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240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Static Quantization</a:t>
            </a:r>
            <a:r>
              <a:rPr lang="ko-KR" altLang="en-US" dirty="0"/>
              <a:t>은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모델의 가중치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(Weights)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활성화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(Activations) 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모두 양자화를 진행</a:t>
            </a:r>
            <a:r>
              <a:rPr lang="ko-KR" altLang="en-US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해주는 것이 특징입니다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위해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Activation, Convolution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 각각의 기능을 수행하는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Layer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들을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Fusion(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합치기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해야 하며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정확도 손실을 최소화하기 위해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Calibration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진행해줘야 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endParaRPr lang="en-US" altLang="ko-KR" dirty="0"/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r>
              <a:rPr lang="ko-KR" altLang="en-US" dirty="0"/>
              <a:t>따라서</a:t>
            </a:r>
            <a:r>
              <a:rPr lang="en-US" altLang="ko-KR" dirty="0"/>
              <a:t>, Static Quantization</a:t>
            </a:r>
            <a:r>
              <a:rPr lang="ko-KR" altLang="en-US" dirty="0"/>
              <a:t>의 </a:t>
            </a:r>
            <a:r>
              <a:rPr lang="en-US" altLang="ko-KR" dirty="0"/>
              <a:t>Workflow</a:t>
            </a:r>
            <a:r>
              <a:rPr lang="ko-KR" altLang="en-US" dirty="0"/>
              <a:t>는 화면에서 보실 수 있는것과 같으며</a:t>
            </a:r>
            <a:r>
              <a:rPr lang="en-US" altLang="ko-KR" dirty="0"/>
              <a:t>, </a:t>
            </a:r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endParaRPr lang="en-US" altLang="ko-KR" dirty="0"/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r>
              <a:rPr lang="en-US" altLang="ko-KR" dirty="0"/>
              <a:t>Static Quantization</a:t>
            </a:r>
            <a:r>
              <a:rPr lang="ko-KR" altLang="en-US" dirty="0"/>
              <a:t>을 적용한 결과는 다음과 같은데</a:t>
            </a:r>
            <a:r>
              <a:rPr lang="en-US" altLang="ko-KR" dirty="0"/>
              <a:t>,</a:t>
            </a:r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endParaRPr lang="en-US" altLang="ko-KR" dirty="0"/>
          </a:p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None/>
              <a:tabLst/>
              <a:defRPr/>
            </a:pPr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/>
              <a:t>실행가능성을 보기 위해 </a:t>
            </a:r>
            <a:r>
              <a:rPr lang="en-US" altLang="ko-KR" dirty="0"/>
              <a:t>Pretrained</a:t>
            </a:r>
            <a:r>
              <a:rPr lang="ko-KR" altLang="en-US" dirty="0"/>
              <a:t> </a:t>
            </a:r>
            <a:r>
              <a:rPr lang="en-US" altLang="ko-KR" dirty="0"/>
              <a:t>VGG backbone</a:t>
            </a:r>
            <a:r>
              <a:rPr lang="ko-KR" altLang="en-US" dirty="0"/>
              <a:t>을 가져와서 </a:t>
            </a:r>
            <a:r>
              <a:rPr lang="en-US" altLang="ko-KR" dirty="0"/>
              <a:t>Static </a:t>
            </a:r>
            <a:r>
              <a:rPr lang="en-US" altLang="ko-KR" dirty="0" err="1"/>
              <a:t>Quantizaiton</a:t>
            </a:r>
            <a:r>
              <a:rPr lang="ko-KR" altLang="en-US" dirty="0"/>
              <a:t>을 적용해보니 용량이 </a:t>
            </a:r>
            <a:r>
              <a:rPr lang="en-US" altLang="ko-KR" dirty="0"/>
              <a:t>¼</a:t>
            </a:r>
            <a:r>
              <a:rPr lang="ko-KR" altLang="en-US" dirty="0"/>
              <a:t>로 감소한 것을 확인할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726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때때로 </a:t>
            </a:r>
            <a:r>
              <a:rPr lang="en-US" altLang="ko-KR" sz="1800" b="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CNN</a:t>
            </a:r>
            <a:r>
              <a:rPr lang="ko-KR" altLang="ko-KR" sz="1800" b="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훈련 후 정적 양자화 </a:t>
            </a:r>
            <a:r>
              <a:rPr lang="en-US" altLang="ko-KR" sz="1800" b="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(Static Quantization After Training)</a:t>
            </a:r>
            <a:r>
              <a:rPr lang="ko-KR" altLang="ko-KR" sz="1800" b="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좋은 성능을 보이지 않을 수 있</a:t>
            </a:r>
            <a:r>
              <a:rPr lang="ko-KR" altLang="en-US" sz="1800" b="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습니다</a:t>
            </a:r>
            <a:r>
              <a:rPr lang="en-US" altLang="ko-KR" sz="1800" b="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endParaRPr lang="ko-KR" altLang="ko-KR" sz="1800" b="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이때는</a:t>
            </a:r>
            <a:r>
              <a:rPr lang="en-US" altLang="ko-KR" sz="1800" b="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QAT</a:t>
            </a:r>
            <a:r>
              <a:rPr lang="ko-KR" altLang="ko-KR" sz="1800" b="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적용하면 </a:t>
            </a:r>
            <a:r>
              <a:rPr lang="ko-KR" altLang="en-US" sz="1800" b="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되는데</a:t>
            </a:r>
            <a:r>
              <a:rPr lang="en-US" altLang="ko-KR" sz="1800" b="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b="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이는 </a:t>
            </a:r>
            <a:r>
              <a:rPr lang="ko-KR" altLang="ko-KR" sz="1800" b="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입력 및 가중치가 양자화 되었을 때 올바른 답을 제공하는 방법을 학습하는 방식으로 네트워크를 조정하므로 기본적으로 </a:t>
            </a:r>
            <a:r>
              <a:rPr lang="en-US" altLang="ko-KR" sz="1800" b="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Fine Tuning</a:t>
            </a:r>
            <a:r>
              <a:rPr lang="ko-KR" altLang="ko-KR" sz="1800" b="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필요로 합니다</a:t>
            </a:r>
            <a:r>
              <a:rPr lang="en-US" altLang="ko-KR" sz="1800" b="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b="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즉</a:t>
            </a:r>
            <a:r>
              <a:rPr lang="en-US" altLang="ko-KR" dirty="0"/>
              <a:t>, Calibration</a:t>
            </a:r>
            <a:r>
              <a:rPr lang="ko-KR" altLang="en-US" dirty="0"/>
              <a:t>대신 </a:t>
            </a:r>
            <a:r>
              <a:rPr lang="en-US" altLang="ko-KR" dirty="0"/>
              <a:t>Fine Tuning</a:t>
            </a:r>
            <a:r>
              <a:rPr lang="ko-KR" altLang="en-US" dirty="0"/>
              <a:t>을 진행한다는 점과</a:t>
            </a:r>
            <a:r>
              <a:rPr lang="en-US" altLang="ko-KR" dirty="0"/>
              <a:t>, Fake Quantization Node</a:t>
            </a:r>
            <a:r>
              <a:rPr lang="ko-KR" altLang="en-US" dirty="0"/>
              <a:t>를 추가한다는 점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훈련 후에 양자화를 하지 않고</a:t>
            </a:r>
            <a:r>
              <a:rPr lang="en-US" altLang="ko-KR" dirty="0"/>
              <a:t>, </a:t>
            </a:r>
            <a:r>
              <a:rPr lang="ko-KR" altLang="en-US" dirty="0"/>
              <a:t>훈련 중에 양자화를 진행한다는 것을 제외하고는 </a:t>
            </a:r>
            <a:r>
              <a:rPr lang="en-US" altLang="ko-KR" dirty="0"/>
              <a:t>Static Quantization</a:t>
            </a:r>
            <a:r>
              <a:rPr lang="ko-KR" altLang="en-US" dirty="0"/>
              <a:t>과 전체적인 </a:t>
            </a:r>
            <a:r>
              <a:rPr lang="en-US" altLang="ko-KR" dirty="0" err="1"/>
              <a:t>WorkFlow</a:t>
            </a:r>
            <a:r>
              <a:rPr lang="ko-KR" altLang="en-US" dirty="0"/>
              <a:t>는 유사합니다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따라서 </a:t>
            </a:r>
            <a:r>
              <a:rPr lang="en-US" altLang="ko-KR" dirty="0"/>
              <a:t>Quantization Aware Training</a:t>
            </a:r>
            <a:r>
              <a:rPr lang="ko-KR" altLang="en-US" dirty="0"/>
              <a:t>의 전체적인 </a:t>
            </a:r>
            <a:r>
              <a:rPr lang="en-US" altLang="ko-KR" dirty="0" err="1"/>
              <a:t>WorkFlow</a:t>
            </a:r>
            <a:r>
              <a:rPr lang="ko-KR" altLang="en-US" dirty="0"/>
              <a:t>는 화면 오른쪽과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6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이러한 양자화 인식 훈련은 현재 진행 계획에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 이유가</a:t>
            </a:r>
            <a:r>
              <a:rPr lang="en-US" altLang="ko-KR" dirty="0"/>
              <a:t>, </a:t>
            </a:r>
            <a:r>
              <a:rPr lang="ko-KR" altLang="en-US" dirty="0"/>
              <a:t>지금까지 진행한 </a:t>
            </a:r>
            <a:r>
              <a:rPr lang="en-US" altLang="ko-KR" dirty="0"/>
              <a:t>Faster R-CNN</a:t>
            </a:r>
            <a:r>
              <a:rPr lang="ko-KR" altLang="en-US" dirty="0"/>
              <a:t>의 경우에는 </a:t>
            </a:r>
            <a:r>
              <a:rPr lang="en-US" altLang="ko-KR" dirty="0"/>
              <a:t>Batch Size</a:t>
            </a:r>
            <a:r>
              <a:rPr lang="ko-KR" altLang="en-US" dirty="0"/>
              <a:t>를 수정하면 에러가 발생하는 문제가 있고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이를 해결하려 했지만 좀 </a:t>
            </a:r>
            <a:r>
              <a:rPr lang="ko-KR" altLang="en-US" dirty="0" err="1"/>
              <a:t>처럼</a:t>
            </a:r>
            <a:r>
              <a:rPr lang="ko-KR" altLang="en-US" dirty="0"/>
              <a:t> 잘 되지 않아</a:t>
            </a:r>
            <a:r>
              <a:rPr lang="en-US" altLang="ko-KR" dirty="0"/>
              <a:t>, </a:t>
            </a:r>
            <a:r>
              <a:rPr lang="en-US" altLang="ko-KR" dirty="0" err="1"/>
              <a:t>mmdetection</a:t>
            </a:r>
            <a:r>
              <a:rPr lang="ko-KR" altLang="en-US" dirty="0"/>
              <a:t>이라는 새로운 </a:t>
            </a:r>
            <a:r>
              <a:rPr lang="en-US" altLang="ko-KR" dirty="0"/>
              <a:t>Repository</a:t>
            </a:r>
            <a:r>
              <a:rPr lang="ko-KR" altLang="en-US" dirty="0"/>
              <a:t>를 바탕으로 </a:t>
            </a:r>
            <a:r>
              <a:rPr lang="en-US" altLang="ko-KR" dirty="0"/>
              <a:t>Faster R-CNN</a:t>
            </a:r>
            <a:r>
              <a:rPr lang="ko-KR" altLang="en-US" dirty="0"/>
              <a:t>을 다시 구현 및 이에 대한 </a:t>
            </a:r>
            <a:r>
              <a:rPr lang="en-US" altLang="ko-KR" dirty="0"/>
              <a:t>Quantization</a:t>
            </a:r>
            <a:r>
              <a:rPr lang="ko-KR" altLang="en-US" dirty="0"/>
              <a:t>을 진행해볼 계획에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현재는 </a:t>
            </a:r>
            <a:r>
              <a:rPr lang="en-US" altLang="ko-KR" dirty="0"/>
              <a:t>Static </a:t>
            </a:r>
            <a:r>
              <a:rPr lang="en-US" altLang="ko-KR" dirty="0" err="1"/>
              <a:t>Quantizaion</a:t>
            </a:r>
            <a:r>
              <a:rPr lang="ko-KR" altLang="en-US" dirty="0"/>
              <a:t>을 통한 </a:t>
            </a:r>
            <a:r>
              <a:rPr lang="en-US" altLang="ko-KR" dirty="0"/>
              <a:t>Memory Down</a:t>
            </a:r>
            <a:r>
              <a:rPr lang="ko-KR" altLang="en-US" dirty="0"/>
              <a:t>만 확인한 상태이기에 </a:t>
            </a:r>
            <a:r>
              <a:rPr lang="en-US" altLang="ko-KR" dirty="0" err="1"/>
              <a:t>mmdetection</a:t>
            </a:r>
            <a:r>
              <a:rPr lang="ko-KR" altLang="en-US" dirty="0"/>
              <a:t>에서 제공하고 있는 </a:t>
            </a:r>
            <a:r>
              <a:rPr lang="en-US" altLang="ko-KR" dirty="0"/>
              <a:t>model</a:t>
            </a:r>
            <a:r>
              <a:rPr lang="ko-KR" altLang="en-US" dirty="0"/>
              <a:t>을 활용해서 </a:t>
            </a:r>
            <a:r>
              <a:rPr lang="en-US" altLang="ko-KR" dirty="0"/>
              <a:t>quantization</a:t>
            </a:r>
            <a:r>
              <a:rPr lang="ko-KR" altLang="en-US" dirty="0"/>
              <a:t>을 시키고</a:t>
            </a:r>
            <a:r>
              <a:rPr lang="en-US" altLang="ko-KR" dirty="0"/>
              <a:t>, Quantized Model</a:t>
            </a:r>
            <a:r>
              <a:rPr lang="ko-KR" altLang="en-US" dirty="0"/>
              <a:t>에 대한 성능을 측정하여 </a:t>
            </a:r>
            <a:r>
              <a:rPr lang="en-US" altLang="ko-KR" dirty="0"/>
              <a:t>Quantize</a:t>
            </a:r>
            <a:r>
              <a:rPr lang="ko-KR" altLang="en-US" dirty="0"/>
              <a:t>되기 전과 후의 성능 차이도 확인해볼 계획에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그리고</a:t>
            </a:r>
            <a:r>
              <a:rPr lang="en-US" altLang="ko-KR" dirty="0"/>
              <a:t>, Quantization Aware Training</a:t>
            </a:r>
            <a:r>
              <a:rPr lang="ko-KR" altLang="en-US" dirty="0"/>
              <a:t>도 </a:t>
            </a:r>
            <a:r>
              <a:rPr lang="ko-KR" altLang="en-US" dirty="0" err="1"/>
              <a:t>적용해봄으로써</a:t>
            </a:r>
            <a:r>
              <a:rPr lang="ko-KR" altLang="en-US" dirty="0"/>
              <a:t> </a:t>
            </a:r>
            <a:r>
              <a:rPr lang="en-US" altLang="ko-KR" dirty="0"/>
              <a:t>Static </a:t>
            </a:r>
            <a:r>
              <a:rPr lang="en-US" altLang="ko-KR" dirty="0" err="1"/>
              <a:t>Quantizaion</a:t>
            </a:r>
            <a:r>
              <a:rPr lang="ko-KR" altLang="en-US" dirty="0"/>
              <a:t>을 한 결과와 </a:t>
            </a:r>
            <a:r>
              <a:rPr lang="en-US" altLang="ko-KR" dirty="0"/>
              <a:t>QAT</a:t>
            </a:r>
            <a:r>
              <a:rPr lang="ko-KR" altLang="en-US" dirty="0"/>
              <a:t>를 한 결과를 비교 분석을 계획하고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806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320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499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연구 주제는 </a:t>
            </a:r>
            <a:r>
              <a:rPr lang="en-US" altLang="ko-KR" dirty="0" err="1"/>
              <a:t>PyTorch</a:t>
            </a:r>
            <a:r>
              <a:rPr lang="ko-KR" altLang="en-US" dirty="0"/>
              <a:t>기반의 양자화 인식 훈련을 통한 </a:t>
            </a:r>
            <a:r>
              <a:rPr lang="en-US" altLang="ko-KR" dirty="0"/>
              <a:t>Two Stage Object Detecting Model</a:t>
            </a:r>
            <a:r>
              <a:rPr lang="ko-KR" altLang="en-US" dirty="0"/>
              <a:t>인 </a:t>
            </a:r>
            <a:r>
              <a:rPr lang="en-US" altLang="ko-KR" dirty="0"/>
              <a:t>Faster R-CNN</a:t>
            </a:r>
            <a:r>
              <a:rPr lang="ko-KR" altLang="en-US" dirty="0"/>
              <a:t>의 최적화입니다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Faster</a:t>
            </a:r>
            <a:r>
              <a:rPr lang="ko-KR" altLang="en-US" dirty="0"/>
              <a:t> </a:t>
            </a:r>
            <a:r>
              <a:rPr lang="en-US" altLang="ko-KR" dirty="0"/>
              <a:t>R-CNN</a:t>
            </a:r>
            <a:r>
              <a:rPr lang="ko-KR" altLang="en-US" dirty="0"/>
              <a:t>의 경우</a:t>
            </a:r>
            <a:r>
              <a:rPr lang="en-US" altLang="ko-KR" dirty="0"/>
              <a:t>, Real-Time</a:t>
            </a:r>
            <a:r>
              <a:rPr lang="ko-KR" altLang="en-US" dirty="0"/>
              <a:t>에 적용할 수 있을 정도로 준수한 </a:t>
            </a:r>
            <a:r>
              <a:rPr lang="en-US" altLang="ko-KR" dirty="0"/>
              <a:t>FPS</a:t>
            </a:r>
            <a:r>
              <a:rPr lang="ko-KR" altLang="en-US" dirty="0"/>
              <a:t>를 가지고 있으며</a:t>
            </a:r>
            <a:r>
              <a:rPr lang="en-US" altLang="ko-KR" dirty="0"/>
              <a:t>, Detecting</a:t>
            </a:r>
            <a:r>
              <a:rPr lang="ko-KR" altLang="en-US" dirty="0"/>
              <a:t>도 잘 되지만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Backbone Network</a:t>
            </a:r>
            <a:r>
              <a:rPr lang="ko-KR" altLang="en-US" dirty="0"/>
              <a:t>부터</a:t>
            </a:r>
            <a:r>
              <a:rPr lang="en-US" altLang="ko-KR" dirty="0"/>
              <a:t>, RPN, Fast R-CNN </a:t>
            </a:r>
            <a:r>
              <a:rPr lang="ko-KR" altLang="en-US" dirty="0"/>
              <a:t>구조가 한 번에 들어가 있어 많은 수의 파라미터와 높은 연산 복잡도를 가지고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이와 같은 </a:t>
            </a:r>
            <a:r>
              <a:rPr lang="en-US" altLang="ko-KR" dirty="0"/>
              <a:t>CNN </a:t>
            </a:r>
            <a:r>
              <a:rPr lang="ko-KR" altLang="en-US" dirty="0"/>
              <a:t>모델의 경우</a:t>
            </a:r>
            <a:r>
              <a:rPr lang="en-US" altLang="ko-KR" dirty="0"/>
              <a:t>, </a:t>
            </a:r>
            <a:r>
              <a:rPr lang="ko-KR" altLang="en-US" dirty="0"/>
              <a:t>많은 양의 하드웨어 자원을 필요로 하기 때문에</a:t>
            </a:r>
            <a:r>
              <a:rPr lang="en-US" altLang="ko-KR" dirty="0"/>
              <a:t>, </a:t>
            </a:r>
            <a:r>
              <a:rPr lang="ko-KR" altLang="en-US" dirty="0"/>
              <a:t>이를 그대로 임베디드 보드에 탑재하여 보급하기에는 효율적이지 않습니다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이에 따라</a:t>
            </a:r>
            <a:r>
              <a:rPr lang="en-US" altLang="ko-KR" dirty="0"/>
              <a:t>, </a:t>
            </a:r>
            <a:r>
              <a:rPr lang="ko-KR" altLang="en-US" dirty="0"/>
              <a:t>기존의</a:t>
            </a:r>
            <a:r>
              <a:rPr lang="en-US" altLang="ko-KR" dirty="0"/>
              <a:t> </a:t>
            </a:r>
            <a:r>
              <a:rPr lang="ko-KR" altLang="en-US" dirty="0"/>
              <a:t>모델의 구조와 정확도는 최대한 유지한 채 모델이 차지하는 메모리 공간은 줄이고</a:t>
            </a:r>
            <a:r>
              <a:rPr lang="en-US" altLang="ko-KR" dirty="0"/>
              <a:t>, </a:t>
            </a:r>
            <a:r>
              <a:rPr lang="ko-KR" altLang="en-US" dirty="0"/>
              <a:t>더 빠른 연산을 가능하게 하여 보다 경제적인 모델 보급을 가능하게 해주는 양자화 기법을 적용하기로 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356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우선</a:t>
            </a:r>
            <a:r>
              <a:rPr lang="en-US" altLang="ko-KR" dirty="0"/>
              <a:t>, Quantization</a:t>
            </a:r>
            <a:r>
              <a:rPr lang="ko-KR" altLang="en-US" dirty="0"/>
              <a:t>을 진행하기에 앞서</a:t>
            </a:r>
            <a:r>
              <a:rPr lang="en-US" altLang="ko-KR" dirty="0"/>
              <a:t>, Faster R-CNN</a:t>
            </a:r>
            <a:r>
              <a:rPr lang="ko-KR" altLang="en-US" dirty="0"/>
              <a:t>의 </a:t>
            </a:r>
            <a:r>
              <a:rPr lang="en-US" altLang="ko-KR" dirty="0"/>
              <a:t>Algorithm, Architecture</a:t>
            </a:r>
            <a:r>
              <a:rPr lang="ko-KR" altLang="en-US" dirty="0"/>
              <a:t>에 대해 이해하고 이를 구현하는 시간을 가졌습니다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Faster R-CNN</a:t>
            </a:r>
            <a:r>
              <a:rPr lang="ko-KR" altLang="en-US" dirty="0"/>
              <a:t>을 소개하고 있는 논문의 내용을 그대로 따라 진행하였고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따라서</a:t>
            </a:r>
            <a:r>
              <a:rPr lang="en-US" altLang="ko-KR" dirty="0"/>
              <a:t>, Dataset</a:t>
            </a:r>
            <a:r>
              <a:rPr lang="ko-KR" altLang="en-US" dirty="0"/>
              <a:t>은 </a:t>
            </a:r>
            <a:r>
              <a:rPr lang="en-US" altLang="ko-KR" dirty="0"/>
              <a:t>PASCAL VOC 2007 Data</a:t>
            </a:r>
            <a:r>
              <a:rPr lang="ko-KR" altLang="en-US" dirty="0"/>
              <a:t>를 이용하였고</a:t>
            </a:r>
            <a:r>
              <a:rPr lang="en-US" altLang="ko-KR" dirty="0"/>
              <a:t>, </a:t>
            </a:r>
            <a:r>
              <a:rPr lang="ko-KR" altLang="en-US" dirty="0"/>
              <a:t>주어진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Class</a:t>
            </a:r>
            <a:r>
              <a:rPr lang="ko-KR" altLang="en-US" dirty="0"/>
              <a:t>와 </a:t>
            </a:r>
            <a:r>
              <a:rPr lang="en-US" altLang="ko-KR" dirty="0"/>
              <a:t>9963</a:t>
            </a:r>
            <a:r>
              <a:rPr lang="ko-KR" altLang="en-US" dirty="0"/>
              <a:t>장의 </a:t>
            </a:r>
            <a:r>
              <a:rPr lang="en-US" altLang="ko-KR" dirty="0"/>
              <a:t>Image</a:t>
            </a:r>
            <a:r>
              <a:rPr lang="ko-KR" altLang="en-US" dirty="0"/>
              <a:t>를 모두 이용하였습니다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또한</a:t>
            </a:r>
            <a:r>
              <a:rPr lang="en-US" altLang="ko-KR" dirty="0"/>
              <a:t>, train / validation / test data</a:t>
            </a:r>
            <a:r>
              <a:rPr lang="ko-KR" altLang="en-US" dirty="0"/>
              <a:t>의 비율은 </a:t>
            </a:r>
            <a:r>
              <a:rPr lang="en-US" altLang="ko-KR" dirty="0"/>
              <a:t>1:1:2</a:t>
            </a:r>
            <a:r>
              <a:rPr lang="ko-KR" altLang="en-US" dirty="0"/>
              <a:t>로 구성이 되어 있었는데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Train data</a:t>
            </a:r>
            <a:r>
              <a:rPr lang="ko-KR" altLang="en-US" dirty="0"/>
              <a:t>가 너무 적다고 판단되어 </a:t>
            </a:r>
            <a:r>
              <a:rPr lang="en-US" altLang="ko-KR" dirty="0"/>
              <a:t>train</a:t>
            </a:r>
            <a:r>
              <a:rPr lang="ko-KR" altLang="en-US" dirty="0"/>
              <a:t>과 </a:t>
            </a:r>
            <a:r>
              <a:rPr lang="en-US" altLang="ko-KR" dirty="0"/>
              <a:t>validation data</a:t>
            </a:r>
            <a:r>
              <a:rPr lang="ko-KR" altLang="en-US" dirty="0"/>
              <a:t>를 합쳐서 </a:t>
            </a:r>
            <a:r>
              <a:rPr lang="en-US" altLang="ko-KR" dirty="0"/>
              <a:t>train</a:t>
            </a:r>
            <a:r>
              <a:rPr lang="ko-KR" altLang="en-US" dirty="0"/>
              <a:t>과 </a:t>
            </a:r>
            <a:r>
              <a:rPr lang="en-US" altLang="ko-KR" dirty="0"/>
              <a:t>test </a:t>
            </a:r>
            <a:r>
              <a:rPr lang="ko-KR" altLang="en-US" dirty="0"/>
              <a:t>데이터의 비율을 </a:t>
            </a:r>
            <a:r>
              <a:rPr lang="en-US" altLang="ko-KR" dirty="0"/>
              <a:t>1:1</a:t>
            </a:r>
            <a:r>
              <a:rPr lang="ko-KR" altLang="en-US" dirty="0"/>
              <a:t>로 맞추고 진행하였습니다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692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을 추출하기 위해서는 </a:t>
            </a:r>
            <a:r>
              <a:rPr lang="en-US" altLang="ko-KR" dirty="0"/>
              <a:t>ImageNet</a:t>
            </a:r>
            <a:r>
              <a:rPr lang="ko-KR" altLang="en-US" dirty="0"/>
              <a:t>으로 </a:t>
            </a:r>
            <a:r>
              <a:rPr lang="en-US" altLang="ko-KR" dirty="0"/>
              <a:t>Pretrain</a:t>
            </a:r>
            <a:r>
              <a:rPr lang="ko-KR" altLang="en-US" dirty="0"/>
              <a:t>된 </a:t>
            </a:r>
            <a:r>
              <a:rPr lang="en-US" altLang="ko-KR" dirty="0"/>
              <a:t>VGGnet16</a:t>
            </a:r>
            <a:r>
              <a:rPr lang="ko-KR" altLang="en-US" dirty="0"/>
              <a:t>을 사용하였으며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 </a:t>
            </a:r>
            <a:r>
              <a:rPr lang="en-US" altLang="ko-KR" dirty="0"/>
              <a:t>Feature Map</a:t>
            </a:r>
            <a:r>
              <a:rPr lang="ko-KR" altLang="en-US" dirty="0"/>
              <a:t>을 토대로 </a:t>
            </a:r>
            <a:r>
              <a:rPr lang="en-US" altLang="ko-KR" dirty="0"/>
              <a:t>Region Proposal</a:t>
            </a:r>
            <a:r>
              <a:rPr lang="ko-KR" altLang="en-US" dirty="0"/>
              <a:t>을 진행해야 했기 때문에</a:t>
            </a:r>
            <a:r>
              <a:rPr lang="en-US" altLang="ko-KR" dirty="0"/>
              <a:t>, </a:t>
            </a:r>
            <a:r>
              <a:rPr lang="en-US" altLang="ko-KR" dirty="0" err="1"/>
              <a:t>VGGnet</a:t>
            </a:r>
            <a:r>
              <a:rPr lang="ko-KR" altLang="en-US" dirty="0"/>
              <a:t>에서 </a:t>
            </a:r>
            <a:r>
              <a:rPr lang="en-US" altLang="ko-KR" dirty="0"/>
              <a:t>Fully Connected Layer</a:t>
            </a:r>
            <a:r>
              <a:rPr lang="ko-KR" altLang="en-US" dirty="0"/>
              <a:t>는 가져오지 않았습니다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화면에서 보실 수 있듯이</a:t>
            </a:r>
            <a:r>
              <a:rPr lang="en-US" altLang="ko-KR" dirty="0"/>
              <a:t>, </a:t>
            </a:r>
            <a:r>
              <a:rPr lang="ko-KR" altLang="en-US" dirty="0"/>
              <a:t>박스 친 </a:t>
            </a:r>
            <a:r>
              <a:rPr lang="ko-KR" altLang="en-US" dirty="0" err="1"/>
              <a:t>영역까지만</a:t>
            </a:r>
            <a:r>
              <a:rPr lang="ko-KR" altLang="en-US" dirty="0"/>
              <a:t> 가져와서 사용하였습니다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907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RPN</a:t>
            </a:r>
            <a:r>
              <a:rPr lang="ko-KR" altLang="en-US" dirty="0"/>
              <a:t>에서는 기존의 </a:t>
            </a:r>
            <a:r>
              <a:rPr lang="en-US" altLang="ko-KR" dirty="0"/>
              <a:t>Selective Search Algorithm</a:t>
            </a:r>
            <a:r>
              <a:rPr lang="ko-KR" altLang="en-US" dirty="0"/>
              <a:t>을 사용하지 않고</a:t>
            </a:r>
            <a:r>
              <a:rPr lang="en-US" altLang="ko-KR" dirty="0"/>
              <a:t>, Anchor Box</a:t>
            </a:r>
            <a:r>
              <a:rPr lang="ko-KR" altLang="en-US" dirty="0"/>
              <a:t>를 </a:t>
            </a:r>
            <a:r>
              <a:rPr lang="en-US" altLang="ko-KR" dirty="0"/>
              <a:t>Sliding Window</a:t>
            </a:r>
            <a:r>
              <a:rPr lang="ko-KR" altLang="en-US" dirty="0"/>
              <a:t>방식으로 이동시키며 </a:t>
            </a:r>
            <a:r>
              <a:rPr lang="en-US" altLang="ko-KR" dirty="0"/>
              <a:t>Region Proposal</a:t>
            </a:r>
            <a:r>
              <a:rPr lang="ko-KR" altLang="en-US" dirty="0"/>
              <a:t>을 진행하였습니다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여기서</a:t>
            </a:r>
            <a:r>
              <a:rPr lang="en-US" altLang="ko-KR" dirty="0"/>
              <a:t>, </a:t>
            </a:r>
            <a:r>
              <a:rPr lang="ko-KR" altLang="en-US" dirty="0"/>
              <a:t>다양한 형태의 사물도 모두 </a:t>
            </a:r>
            <a:r>
              <a:rPr lang="en-US" altLang="ko-KR" dirty="0"/>
              <a:t>Detecting</a:t>
            </a:r>
            <a:r>
              <a:rPr lang="ko-KR" altLang="en-US" dirty="0"/>
              <a:t>할 수 있도록</a:t>
            </a:r>
            <a:r>
              <a:rPr lang="en-US" altLang="ko-KR" dirty="0"/>
              <a:t>, 3</a:t>
            </a:r>
            <a:r>
              <a:rPr lang="ko-KR" altLang="en-US" dirty="0"/>
              <a:t>가지의 크기와 </a:t>
            </a:r>
            <a:r>
              <a:rPr lang="en-US" altLang="ko-KR" dirty="0"/>
              <a:t>3</a:t>
            </a:r>
            <a:r>
              <a:rPr lang="ko-KR" altLang="en-US" dirty="0"/>
              <a:t>가지의 비율을 가진 </a:t>
            </a:r>
            <a:r>
              <a:rPr lang="en-US" altLang="ko-KR" dirty="0"/>
              <a:t>Anchor Box</a:t>
            </a:r>
            <a:r>
              <a:rPr lang="ko-KR" altLang="en-US" dirty="0"/>
              <a:t>를 정의하였으며</a:t>
            </a:r>
            <a:r>
              <a:rPr lang="en-US" altLang="ko-KR" dirty="0"/>
              <a:t>, Bounding Box Regression</a:t>
            </a:r>
            <a:r>
              <a:rPr lang="ko-KR" altLang="en-US" dirty="0"/>
              <a:t>을 추가로 진행함으로써 우측 사진에서 볼 수 있듯이 다양한 </a:t>
            </a:r>
            <a:r>
              <a:rPr lang="en-US" altLang="ko-KR" dirty="0"/>
              <a:t>Bounding Box</a:t>
            </a:r>
            <a:r>
              <a:rPr lang="ko-KR" altLang="en-US" dirty="0"/>
              <a:t>를 그릴 수 있도록 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참고로</a:t>
            </a:r>
            <a:r>
              <a:rPr lang="en-US" altLang="ko-KR" dirty="0"/>
              <a:t>, </a:t>
            </a:r>
            <a:r>
              <a:rPr lang="ko-KR" altLang="en-US" dirty="0"/>
              <a:t>우측 사진은 직접 </a:t>
            </a:r>
            <a:r>
              <a:rPr lang="en-US" altLang="ko-KR" dirty="0"/>
              <a:t>Inference</a:t>
            </a:r>
            <a:r>
              <a:rPr lang="ko-KR" altLang="en-US" dirty="0"/>
              <a:t>한 결과로</a:t>
            </a:r>
            <a:r>
              <a:rPr lang="en-US" altLang="ko-KR" dirty="0"/>
              <a:t>, KITTI PASCAL COCO, </a:t>
            </a:r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 err="1"/>
              <a:t>직접찍은</a:t>
            </a:r>
            <a:r>
              <a:rPr lang="ko-KR" altLang="en-US" dirty="0"/>
              <a:t> 사진에 대해 </a:t>
            </a:r>
            <a:r>
              <a:rPr lang="ko-KR" altLang="en-US" dirty="0" err="1"/>
              <a:t>한장씩</a:t>
            </a:r>
            <a:r>
              <a:rPr lang="ko-KR" altLang="en-US" dirty="0"/>
              <a:t> 테스트해본 결과입니다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특히</a:t>
            </a:r>
            <a:r>
              <a:rPr lang="en-US" altLang="ko-KR" dirty="0"/>
              <a:t>, RPN</a:t>
            </a:r>
            <a:r>
              <a:rPr lang="ko-KR" altLang="en-US" dirty="0"/>
              <a:t>은 </a:t>
            </a:r>
            <a:r>
              <a:rPr lang="en-US" altLang="ko-KR" dirty="0"/>
              <a:t>NN</a:t>
            </a:r>
            <a:r>
              <a:rPr lang="ko-KR" altLang="en-US" dirty="0"/>
              <a:t>로 이루어져 있어서 </a:t>
            </a:r>
            <a:r>
              <a:rPr lang="en-US" altLang="ko-KR" dirty="0"/>
              <a:t>Classification Loss</a:t>
            </a:r>
            <a:r>
              <a:rPr lang="ko-KR" altLang="en-US" dirty="0"/>
              <a:t>와 </a:t>
            </a:r>
            <a:r>
              <a:rPr lang="en-US" altLang="ko-KR" dirty="0"/>
              <a:t>Regression Loss 2</a:t>
            </a:r>
            <a:r>
              <a:rPr lang="ko-KR" altLang="en-US" dirty="0"/>
              <a:t>가지를 계산하는 과정을 포함해야 했는데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Classification</a:t>
            </a:r>
            <a:r>
              <a:rPr lang="ko-KR" altLang="en-US" dirty="0"/>
              <a:t>으로는 해당 영역에 물체가 있는지 </a:t>
            </a:r>
            <a:r>
              <a:rPr lang="ko-KR" altLang="en-US" dirty="0" err="1"/>
              <a:t>없는지만</a:t>
            </a:r>
            <a:r>
              <a:rPr lang="ko-KR" altLang="en-US" dirty="0"/>
              <a:t> 구별하는 게 목표이므로 </a:t>
            </a:r>
            <a:r>
              <a:rPr lang="en-US" altLang="ko-KR" dirty="0"/>
              <a:t>Binary Classification</a:t>
            </a:r>
            <a:r>
              <a:rPr lang="ko-KR" altLang="en-US" dirty="0"/>
              <a:t>에 유리한 </a:t>
            </a:r>
            <a:r>
              <a:rPr lang="en-US" altLang="ko-KR" dirty="0"/>
              <a:t>Cross Entropy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적용하였고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Regression</a:t>
            </a:r>
            <a:r>
              <a:rPr lang="ko-KR" altLang="en-US" dirty="0"/>
              <a:t>으로는 </a:t>
            </a:r>
            <a:r>
              <a:rPr lang="en-US" altLang="ko-KR" dirty="0"/>
              <a:t>Vanishing Gradient</a:t>
            </a:r>
            <a:r>
              <a:rPr lang="ko-KR" altLang="en-US" dirty="0"/>
              <a:t>와 </a:t>
            </a:r>
            <a:r>
              <a:rPr lang="en-US" altLang="ko-KR" dirty="0"/>
              <a:t>Exploding Gradient </a:t>
            </a:r>
            <a:r>
              <a:rPr lang="ko-KR" altLang="en-US" dirty="0"/>
              <a:t>문제를 해결할 수 있는 </a:t>
            </a:r>
            <a:r>
              <a:rPr lang="en-US" altLang="ko-KR" dirty="0"/>
              <a:t>smooth L1 Loss</a:t>
            </a:r>
            <a:r>
              <a:rPr lang="ko-KR" altLang="en-US" dirty="0"/>
              <a:t>를 적용하였습니다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549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RPN </a:t>
            </a:r>
            <a:r>
              <a:rPr lang="ko-KR" altLang="en-US" dirty="0"/>
              <a:t>이후로는</a:t>
            </a:r>
            <a:r>
              <a:rPr lang="en-US" altLang="ko-KR" dirty="0"/>
              <a:t>, Fast R-CNN</a:t>
            </a:r>
            <a:r>
              <a:rPr lang="ko-KR" altLang="en-US" dirty="0"/>
              <a:t>의 구조를 그대로 가져와서 사용했으며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RPN</a:t>
            </a:r>
            <a:r>
              <a:rPr lang="ko-KR" altLang="en-US" dirty="0"/>
              <a:t>에서 제안된 영역과</a:t>
            </a:r>
            <a:r>
              <a:rPr lang="en-US" altLang="ko-KR" dirty="0"/>
              <a:t>, VGG</a:t>
            </a:r>
            <a:r>
              <a:rPr lang="ko-KR" altLang="en-US" dirty="0"/>
              <a:t>를 통과한 </a:t>
            </a:r>
            <a:r>
              <a:rPr lang="en-US" altLang="ko-KR" dirty="0"/>
              <a:t>Feature Map, 2</a:t>
            </a:r>
            <a:r>
              <a:rPr lang="ko-KR" altLang="en-US" dirty="0"/>
              <a:t>가지를 입력으로 받아</a:t>
            </a:r>
            <a:r>
              <a:rPr lang="en-US" altLang="ko-KR" dirty="0"/>
              <a:t> Bounding Box</a:t>
            </a:r>
            <a:r>
              <a:rPr lang="ko-KR" altLang="en-US" dirty="0"/>
              <a:t>와 </a:t>
            </a:r>
            <a:r>
              <a:rPr lang="en-US" altLang="ko-KR" dirty="0"/>
              <a:t>Class</a:t>
            </a:r>
            <a:r>
              <a:rPr lang="ko-KR" altLang="en-US" dirty="0"/>
              <a:t>를 출력하는 구조입니다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따라서</a:t>
            </a:r>
            <a:r>
              <a:rPr lang="en-US" altLang="ko-KR" dirty="0"/>
              <a:t>, Fast R-CNN </a:t>
            </a:r>
            <a:r>
              <a:rPr lang="ko-KR" altLang="en-US" dirty="0"/>
              <a:t>영역에서도 </a:t>
            </a:r>
            <a:r>
              <a:rPr lang="en-US" altLang="ko-KR" dirty="0"/>
              <a:t>Classification Loss</a:t>
            </a:r>
            <a:r>
              <a:rPr lang="ko-KR" altLang="en-US" dirty="0"/>
              <a:t>와 </a:t>
            </a:r>
            <a:r>
              <a:rPr lang="en-US" altLang="ko-KR" dirty="0"/>
              <a:t>Regression Loss</a:t>
            </a:r>
            <a:r>
              <a:rPr lang="ko-KR" altLang="en-US" dirty="0"/>
              <a:t>를 계산하였으며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Faster R-CNN</a:t>
            </a:r>
            <a:r>
              <a:rPr lang="ko-KR" altLang="en-US" dirty="0"/>
              <a:t>의 </a:t>
            </a:r>
            <a:r>
              <a:rPr lang="en-US" altLang="ko-KR" dirty="0"/>
              <a:t>Total Loss</a:t>
            </a:r>
            <a:r>
              <a:rPr lang="ko-KR" altLang="en-US" dirty="0"/>
              <a:t>는 이 </a:t>
            </a:r>
            <a:r>
              <a:rPr lang="en-US" altLang="ko-KR" dirty="0"/>
              <a:t>4</a:t>
            </a:r>
            <a:r>
              <a:rPr lang="ko-KR" altLang="en-US" dirty="0"/>
              <a:t>가지의 </a:t>
            </a:r>
            <a:r>
              <a:rPr lang="en-US" altLang="ko-KR" dirty="0"/>
              <a:t>Loss</a:t>
            </a:r>
            <a:r>
              <a:rPr lang="ko-KR" altLang="en-US" dirty="0"/>
              <a:t>를 모두 더한 값으로 정의하였습니다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 외에</a:t>
            </a:r>
            <a:r>
              <a:rPr lang="en-US" altLang="ko-KR" dirty="0"/>
              <a:t>, </a:t>
            </a:r>
            <a:r>
              <a:rPr lang="ko-KR" altLang="en-US" dirty="0"/>
              <a:t>모델 실행을 위한 변수 설정은 왼쪽 하단과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294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이렇게 만든 </a:t>
            </a:r>
            <a:r>
              <a:rPr lang="en-US" altLang="ko-KR" dirty="0"/>
              <a:t>Faster R-CNN</a:t>
            </a:r>
            <a:r>
              <a:rPr lang="ko-KR" altLang="en-US" dirty="0"/>
              <a:t>의 성능 평가를 위해 </a:t>
            </a:r>
            <a:r>
              <a:rPr lang="en-US" altLang="ko-KR" dirty="0" err="1"/>
              <a:t>Visdom</a:t>
            </a:r>
            <a:r>
              <a:rPr lang="en-US" altLang="ko-KR" dirty="0"/>
              <a:t> Library</a:t>
            </a:r>
            <a:r>
              <a:rPr lang="ko-KR" altLang="en-US" dirty="0"/>
              <a:t>를 활용해서 실시간으로 학습 과정을 관찰하였습니다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학습이 진행될수록 </a:t>
            </a:r>
            <a:r>
              <a:rPr lang="en-US" altLang="ko-KR" dirty="0"/>
              <a:t>Total Loss</a:t>
            </a:r>
            <a:r>
              <a:rPr lang="ko-KR" altLang="en-US" dirty="0"/>
              <a:t>를 비롯하여 모든 </a:t>
            </a:r>
            <a:r>
              <a:rPr lang="en-US" altLang="ko-KR" dirty="0"/>
              <a:t>Loss </a:t>
            </a:r>
            <a:r>
              <a:rPr lang="ko-KR" altLang="en-US" dirty="0"/>
              <a:t>값이 점차 줄고 있으며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Detecting</a:t>
            </a:r>
            <a:r>
              <a:rPr lang="ko-KR" altLang="en-US" dirty="0"/>
              <a:t>도 점점 잘 되는 것을 확인할 수 있었으며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한 번은</a:t>
            </a:r>
            <a:r>
              <a:rPr lang="en-US" altLang="ko-KR" dirty="0"/>
              <a:t>, Test Data</a:t>
            </a:r>
            <a:r>
              <a:rPr lang="ko-KR" altLang="en-US" dirty="0"/>
              <a:t>의 비율을 </a:t>
            </a:r>
            <a:r>
              <a:rPr lang="en-US" altLang="ko-KR" dirty="0"/>
              <a:t>10%</a:t>
            </a:r>
            <a:r>
              <a:rPr lang="ko-KR" altLang="en-US" dirty="0"/>
              <a:t>로 낮추고 </a:t>
            </a:r>
            <a:r>
              <a:rPr lang="en-US" altLang="ko-KR" dirty="0"/>
              <a:t>Train Data</a:t>
            </a:r>
            <a:r>
              <a:rPr lang="ko-KR" altLang="en-US" dirty="0"/>
              <a:t>의 비율을 </a:t>
            </a:r>
            <a:r>
              <a:rPr lang="en-US" altLang="ko-KR" dirty="0"/>
              <a:t>90%</a:t>
            </a:r>
            <a:r>
              <a:rPr lang="ko-KR" altLang="en-US" dirty="0"/>
              <a:t>까지 올려서도 학습을 진행해보았는데 </a:t>
            </a:r>
            <a:r>
              <a:rPr lang="en-US" altLang="ko-KR" dirty="0" err="1"/>
              <a:t>mAP</a:t>
            </a:r>
            <a:r>
              <a:rPr lang="ko-KR" altLang="en-US" dirty="0"/>
              <a:t>값에서 근소한 상승을 확인할 수 있었습니다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전반적으로</a:t>
            </a:r>
            <a:r>
              <a:rPr lang="en-US" altLang="ko-KR" dirty="0"/>
              <a:t>, </a:t>
            </a:r>
            <a:r>
              <a:rPr lang="ko-KR" altLang="en-US" dirty="0"/>
              <a:t>논문에서 밝히고 있던 </a:t>
            </a:r>
            <a:r>
              <a:rPr lang="en-US" altLang="ko-KR" dirty="0" err="1"/>
              <a:t>mAP</a:t>
            </a:r>
            <a:r>
              <a:rPr lang="ko-KR" altLang="en-US" dirty="0"/>
              <a:t>값과 거의 유사하게 나왔기에 성공적으로 </a:t>
            </a:r>
            <a:r>
              <a:rPr lang="en-US" altLang="ko-KR" dirty="0"/>
              <a:t>faster R-CNN</a:t>
            </a:r>
            <a:r>
              <a:rPr lang="ko-KR" altLang="en-US" dirty="0"/>
              <a:t>을 구현하였다고 판단하고 이에 대한 양자화를 진행하였습니다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651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양자화는 앞서 말씀드렸듯이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발달되고 있는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복잡한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Model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들을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Embedded Board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Mobile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환경에서도 손쉽게 사용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할 수 있도록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델의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용량뿐만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아니라 전력 사용량도 줄이는 등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최적화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기법입니다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이러한 양자화에는 </a:t>
            </a:r>
            <a:r>
              <a:rPr lang="en-US" altLang="ko-KR" dirty="0"/>
              <a:t>Quantization Aware Training</a:t>
            </a:r>
            <a:r>
              <a:rPr lang="ko-KR" altLang="en-US" dirty="0"/>
              <a:t>과 </a:t>
            </a:r>
            <a:r>
              <a:rPr lang="en-US" altLang="ko-KR" dirty="0"/>
              <a:t>Post Training Quantization</a:t>
            </a:r>
            <a:r>
              <a:rPr lang="ko-KR" altLang="en-US" dirty="0"/>
              <a:t> 이렇게 크게 </a:t>
            </a:r>
            <a:r>
              <a:rPr lang="en-US" altLang="ko-KR" dirty="0"/>
              <a:t>2</a:t>
            </a:r>
            <a:r>
              <a:rPr lang="ko-KR" altLang="en-US" dirty="0"/>
              <a:t>가지가 있으며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세부적으로는</a:t>
            </a:r>
            <a:r>
              <a:rPr lang="en-US" altLang="ko-KR" dirty="0"/>
              <a:t> Post Training Quantization</a:t>
            </a:r>
            <a:r>
              <a:rPr lang="ko-KR" altLang="en-US" dirty="0"/>
              <a:t>을 </a:t>
            </a:r>
            <a:r>
              <a:rPr lang="en-US" altLang="ko-KR" dirty="0"/>
              <a:t>Static Quantization</a:t>
            </a:r>
            <a:r>
              <a:rPr lang="ko-KR" altLang="en-US" dirty="0"/>
              <a:t>과 </a:t>
            </a:r>
            <a:r>
              <a:rPr lang="en-US" altLang="ko-KR" dirty="0"/>
              <a:t>Dynamic Quantization</a:t>
            </a:r>
            <a:r>
              <a:rPr lang="ko-KR" altLang="en-US" dirty="0"/>
              <a:t>으로 나누고 있어서 총 </a:t>
            </a:r>
            <a:r>
              <a:rPr lang="en-US" altLang="ko-KR" dirty="0"/>
              <a:t>3</a:t>
            </a:r>
            <a:r>
              <a:rPr lang="ko-KR" altLang="en-US" dirty="0"/>
              <a:t>가지의 </a:t>
            </a:r>
            <a:r>
              <a:rPr lang="en-US" altLang="ko-KR" dirty="0"/>
              <a:t>Approach</a:t>
            </a:r>
            <a:r>
              <a:rPr lang="ko-KR" altLang="en-US" dirty="0"/>
              <a:t>가 있다고 볼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 중에서 저는 </a:t>
            </a:r>
            <a:r>
              <a:rPr lang="en-US" altLang="ko-KR" dirty="0"/>
              <a:t>CNN</a:t>
            </a:r>
            <a:r>
              <a:rPr lang="ko-KR" altLang="en-US" dirty="0"/>
              <a:t>에 적합한 기법인 </a:t>
            </a:r>
            <a:r>
              <a:rPr lang="en-US" altLang="ko-KR" dirty="0"/>
              <a:t>Static Quantization</a:t>
            </a:r>
            <a:r>
              <a:rPr lang="ko-KR" altLang="en-US" dirty="0"/>
              <a:t>과 </a:t>
            </a:r>
            <a:r>
              <a:rPr lang="en-US" altLang="ko-KR" dirty="0"/>
              <a:t>Quantization Aware Training </a:t>
            </a:r>
            <a:r>
              <a:rPr lang="ko-KR" altLang="en-US" dirty="0"/>
              <a:t>이 두 가지를 우선적으로 진행하기로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927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30AEE-3657-01F4-F801-56BD04E9A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B7B6EB-28E3-9B22-047E-5757C4C908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AB41A2-2284-53D0-A7F7-715F96BE9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3ADD88-BDB8-221A-3826-2C7CA8EE4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E6F9A-48C0-86A4-5E29-8DF0AE1E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29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27D82-99CA-26E1-DA79-E61F9C60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5B50F6-C7F3-DA80-D97C-14EA4B04B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3DB374-1B7C-E59A-776D-B7EF3F9D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4204F-9DA8-81C0-E26E-C2E789BB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50742B-3EE5-0ACF-31BD-B8EE773FD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24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55C2B7-0163-260E-A136-BF85F945B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CA8E61-E6C2-76A8-1944-F0AAA0E73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69F17A-CE7A-827E-9F5C-CCDBB185B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052FF1-91B5-71CE-7E62-683F19E7D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964279-FBD7-0E19-E26D-0C78FC794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549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745CC-475C-6882-F994-1B57C04BF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1CC39C-B473-5AAB-ECFF-5C65E32EA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B0672-4117-FB22-C808-74D3FC4B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4A310-C409-C356-D978-E576031EF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490314-20C8-E59A-A037-06A84DBA1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733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0DCB4-DD28-5606-6B8A-D309A51B6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98A8BD-3A12-D0E6-A1D6-6A73319B3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21F695-ACCD-95E5-C4FE-2895FFF72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FE025-9CEB-4533-C7DB-19244CDB4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F99826-16A8-EF4A-DC32-530610371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25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A2C13-F0A6-5618-7DF1-050C97FFE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B4CE8A-2A06-1518-67CD-87E92EB29C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F47EF4-CD1A-24CF-30D7-27AA0B055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558969-9181-32E4-E361-B1E9115B9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E05162-6EE6-4A8B-D90B-37F912EDB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1A09F5-0432-82E3-779F-31E09826D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335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5521F-AC1A-1113-7798-3980AC91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2ED149-CBC6-5C77-8FAB-1BE9F4CA5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00AA5C-11A2-0B83-C8A2-FFFBE53A2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E640FE-7599-5F83-752E-70AC75194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F867C0-B7A8-E3EB-881E-C9F64012A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A79DCD-9FB5-2E7F-D443-743D10BC6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814E00-2816-E067-3809-FB8233A07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ADA1F9-3DD1-9A22-38FE-AAA549660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881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0D5C4D-970B-FDA5-6A0F-65168EE08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02604A-6923-3C9B-36DA-FB1D5927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65EEE1-B40D-CAF2-2359-EC1B27C52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45E141-EEFE-38FB-EE9D-73D1D4AC3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83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2AE055-58AE-FC69-4BC6-210AC89A9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4C36B7-96A5-ED55-AD54-FFFAEF80D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7CFA36-195E-E66A-27D7-88C260972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110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DD108-AC6F-AEC2-8C59-B76EAF6DB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40F7D-9AF2-FA79-55D0-124745541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B1FD47-DE71-A1F3-A41B-A7141266B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C029A3-66F9-A136-A185-7CEDBABBF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6F4FA3-16B4-D2DB-CF5B-AB902ECA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DF2EEB-9876-7BB5-C50C-2051D6811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210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C78AD2-712C-877A-7FBD-ECA0F9D1F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8AD85B-321C-B3F1-1627-6B5BCBFAB8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D0303B-E921-20B2-942E-016130306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0F15F-261A-5596-0305-6A9F0C9D1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F69C9D-5F18-C61D-3A4F-6A62C402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036097-ABD8-DFF9-EBE9-C6E1E37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271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B84ACF-BB97-FD4B-4DC5-3C917FFC4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CB73C1-0594-46CC-ED11-59A065F50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A02267-29A8-FB2D-4631-78F3335576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CA5E1-3778-4D98-8640-7878AE112758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DECA9F-EEBC-38EC-EF39-307072639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97F795-416D-A521-88A3-A50EDB7E2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64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BC73AE0-04C8-BB3D-DCD2-1388CD965D01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C4C3A43-97C2-C4BD-BB97-EC809B59A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050" y="2035303"/>
            <a:ext cx="11131899" cy="1272323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b="1" dirty="0"/>
              <a:t>Presentation of Progress</a:t>
            </a:r>
            <a:br>
              <a:rPr lang="en-US" altLang="ko-KR" sz="2300" b="1" dirty="0"/>
            </a:br>
            <a:endParaRPr lang="ko-KR" altLang="en-US" sz="2300" b="1" dirty="0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B89C5F17-F76E-DCD7-F77F-92B66CCA3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62505"/>
            <a:ext cx="9144000" cy="582594"/>
          </a:xfrm>
        </p:spPr>
        <p:txBody>
          <a:bodyPr>
            <a:normAutofit lnSpcReduction="10000"/>
          </a:bodyPr>
          <a:lstStyle/>
          <a:p>
            <a:endParaRPr lang="en-US" altLang="ko-KR" sz="1400" b="1" dirty="0"/>
          </a:p>
          <a:p>
            <a:r>
              <a:rPr lang="ko-KR" altLang="en-US" sz="1400" b="1" dirty="0"/>
              <a:t>홍 세 현 </a:t>
            </a:r>
            <a:r>
              <a:rPr lang="en-US" altLang="ko-KR" sz="1400" b="1" dirty="0"/>
              <a:t>Hong Sehyun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D28D36-AC61-E290-FFCC-DB7AA869C750}"/>
              </a:ext>
            </a:extLst>
          </p:cNvPr>
          <p:cNvSpPr/>
          <p:nvPr/>
        </p:nvSpPr>
        <p:spPr>
          <a:xfrm>
            <a:off x="1435100" y="3867786"/>
            <a:ext cx="9232900" cy="41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97251F2-3B35-6406-541C-91B4580AE0A0}"/>
              </a:ext>
            </a:extLst>
          </p:cNvPr>
          <p:cNvCxnSpPr/>
          <p:nvPr/>
        </p:nvCxnSpPr>
        <p:spPr>
          <a:xfrm>
            <a:off x="927100" y="3149600"/>
            <a:ext cx="10337800" cy="0"/>
          </a:xfrm>
          <a:prstGeom prst="line">
            <a:avLst/>
          </a:prstGeom>
          <a:ln w="38100">
            <a:solidFill>
              <a:srgbClr val="144E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부제목 2">
            <a:extLst>
              <a:ext uri="{FF2B5EF4-FFF2-40B4-BE49-F238E27FC236}">
                <a16:creationId xmlns:a16="http://schemas.microsoft.com/office/drawing/2014/main" id="{517A594A-1729-BA95-7D2A-BE9EB866724B}"/>
              </a:ext>
            </a:extLst>
          </p:cNvPr>
          <p:cNvSpPr txBox="1">
            <a:spLocks/>
          </p:cNvSpPr>
          <p:nvPr/>
        </p:nvSpPr>
        <p:spPr>
          <a:xfrm>
            <a:off x="1524000" y="3307626"/>
            <a:ext cx="9144000" cy="8015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2022.07.18 Mon.</a:t>
            </a:r>
            <a:endParaRPr lang="ko-KR" altLang="en-US" sz="7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240" y="5830890"/>
            <a:ext cx="1741520" cy="45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105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9716BF6-3C6D-03CF-AD7C-2A7468D2ACB7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Project Progress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61E7618-9F5A-01ED-5BCC-C4ED46034930}"/>
              </a:ext>
            </a:extLst>
          </p:cNvPr>
          <p:cNvGrpSpPr/>
          <p:nvPr/>
        </p:nvGrpSpPr>
        <p:grpSpPr>
          <a:xfrm>
            <a:off x="0" y="0"/>
            <a:ext cx="12192000" cy="576944"/>
            <a:chOff x="0" y="0"/>
            <a:chExt cx="12192000" cy="576944"/>
          </a:xfrm>
        </p:grpSpPr>
        <p:sp>
          <p:nvSpPr>
            <p:cNvPr id="24" name="제목 1">
              <a:extLst>
                <a:ext uri="{FF2B5EF4-FFF2-40B4-BE49-F238E27FC236}">
                  <a16:creationId xmlns:a16="http://schemas.microsoft.com/office/drawing/2014/main" id="{C941BC07-E964-F57F-4DAA-2722CB7E69E1}"/>
                </a:ext>
              </a:extLst>
            </p:cNvPr>
            <p:cNvSpPr txBox="1">
              <a:spLocks/>
            </p:cNvSpPr>
            <p:nvPr/>
          </p:nvSpPr>
          <p:spPr>
            <a:xfrm>
              <a:off x="74613" y="9525"/>
              <a:ext cx="12033250" cy="53498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bg1"/>
                  </a:solidFill>
                </a:rPr>
                <a:t>Outline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BC15501-200D-1698-26CF-493429E1FDF0}"/>
                </a:ext>
              </a:extLst>
            </p:cNvPr>
            <p:cNvSpPr/>
            <p:nvPr/>
          </p:nvSpPr>
          <p:spPr>
            <a:xfrm>
              <a:off x="0" y="0"/>
              <a:ext cx="12192000" cy="576944"/>
            </a:xfrm>
            <a:prstGeom prst="rect">
              <a:avLst/>
            </a:prstGeom>
            <a:solidFill>
              <a:srgbClr val="144E25"/>
            </a:solidFill>
            <a:ln w="12700">
              <a:solidFill>
                <a:srgbClr val="144E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12700">
                  <a:solidFill>
                    <a:schemeClr val="bg1"/>
                  </a:solidFill>
                </a:ln>
                <a:highlight>
                  <a:srgbClr val="008000"/>
                </a:highlight>
              </a:endParaRPr>
            </a:p>
          </p:txBody>
        </p:sp>
        <p:sp>
          <p:nvSpPr>
            <p:cNvPr id="27" name="제목 1">
              <a:extLst>
                <a:ext uri="{FF2B5EF4-FFF2-40B4-BE49-F238E27FC236}">
                  <a16:creationId xmlns:a16="http://schemas.microsoft.com/office/drawing/2014/main" id="{79B41F2F-E064-5242-F4BE-036690EAF25A}"/>
                </a:ext>
              </a:extLst>
            </p:cNvPr>
            <p:cNvSpPr txBox="1">
              <a:spLocks/>
            </p:cNvSpPr>
            <p:nvPr/>
          </p:nvSpPr>
          <p:spPr>
            <a:xfrm>
              <a:off x="48474" y="20978"/>
              <a:ext cx="12033250" cy="53498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bg1"/>
                  </a:solidFill>
                </a:rPr>
                <a:t>Project Progress[2] – Quantization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8D87B19-EB7C-1E59-47DB-911F58C3B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26" y="3306873"/>
            <a:ext cx="7999894" cy="28375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46AF84-A777-35DD-02B7-5F538B661967}"/>
              </a:ext>
            </a:extLst>
          </p:cNvPr>
          <p:cNvSpPr txBox="1"/>
          <p:nvPr/>
        </p:nvSpPr>
        <p:spPr>
          <a:xfrm>
            <a:off x="504026" y="977417"/>
            <a:ext cx="11183948" cy="2134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Post Training Static Quantization </a:t>
            </a:r>
            <a:r>
              <a:rPr lang="en-US" altLang="ko-KR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WorkFlow</a:t>
            </a:r>
            <a:endParaRPr lang="en-US" altLang="ko-KR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endParaRPr lang="en-US" altLang="ko-KR" sz="20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 algn="just" latinLnBrk="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Modify Model (Layer Fusion)</a:t>
            </a:r>
          </a:p>
          <a:p>
            <a:pPr marL="342900" indent="-342900" algn="just" latinLnBrk="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Prepare and Calibrate</a:t>
            </a:r>
          </a:p>
          <a:p>
            <a:pPr marL="342900" indent="-342900" algn="just" latinLnBrk="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Convert</a:t>
            </a:r>
          </a:p>
          <a:p>
            <a:pPr marL="342900" indent="-342900" algn="just" latinLnBrk="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Deploy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B37BA8-3634-6D2F-72AC-74B806B33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237" y="4652009"/>
            <a:ext cx="3784626" cy="149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93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9716BF6-3C6D-03CF-AD7C-2A7468D2ACB7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Project Progress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61E7618-9F5A-01ED-5BCC-C4ED46034930}"/>
              </a:ext>
            </a:extLst>
          </p:cNvPr>
          <p:cNvGrpSpPr/>
          <p:nvPr/>
        </p:nvGrpSpPr>
        <p:grpSpPr>
          <a:xfrm>
            <a:off x="0" y="0"/>
            <a:ext cx="12192000" cy="576944"/>
            <a:chOff x="0" y="0"/>
            <a:chExt cx="12192000" cy="576944"/>
          </a:xfrm>
        </p:grpSpPr>
        <p:sp>
          <p:nvSpPr>
            <p:cNvPr id="24" name="제목 1">
              <a:extLst>
                <a:ext uri="{FF2B5EF4-FFF2-40B4-BE49-F238E27FC236}">
                  <a16:creationId xmlns:a16="http://schemas.microsoft.com/office/drawing/2014/main" id="{C941BC07-E964-F57F-4DAA-2722CB7E69E1}"/>
                </a:ext>
              </a:extLst>
            </p:cNvPr>
            <p:cNvSpPr txBox="1">
              <a:spLocks/>
            </p:cNvSpPr>
            <p:nvPr/>
          </p:nvSpPr>
          <p:spPr>
            <a:xfrm>
              <a:off x="74613" y="9525"/>
              <a:ext cx="12033250" cy="53498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bg1"/>
                  </a:solidFill>
                </a:rPr>
                <a:t>Outline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BC15501-200D-1698-26CF-493429E1FDF0}"/>
                </a:ext>
              </a:extLst>
            </p:cNvPr>
            <p:cNvSpPr/>
            <p:nvPr/>
          </p:nvSpPr>
          <p:spPr>
            <a:xfrm>
              <a:off x="0" y="0"/>
              <a:ext cx="12192000" cy="576944"/>
            </a:xfrm>
            <a:prstGeom prst="rect">
              <a:avLst/>
            </a:prstGeom>
            <a:solidFill>
              <a:srgbClr val="144E25"/>
            </a:solidFill>
            <a:ln w="12700">
              <a:solidFill>
                <a:srgbClr val="144E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12700">
                  <a:solidFill>
                    <a:schemeClr val="bg1"/>
                  </a:solidFill>
                </a:ln>
                <a:highlight>
                  <a:srgbClr val="008000"/>
                </a:highlight>
              </a:endParaRPr>
            </a:p>
          </p:txBody>
        </p:sp>
        <p:sp>
          <p:nvSpPr>
            <p:cNvPr id="27" name="제목 1">
              <a:extLst>
                <a:ext uri="{FF2B5EF4-FFF2-40B4-BE49-F238E27FC236}">
                  <a16:creationId xmlns:a16="http://schemas.microsoft.com/office/drawing/2014/main" id="{79B41F2F-E064-5242-F4BE-036690EAF25A}"/>
                </a:ext>
              </a:extLst>
            </p:cNvPr>
            <p:cNvSpPr txBox="1">
              <a:spLocks/>
            </p:cNvSpPr>
            <p:nvPr/>
          </p:nvSpPr>
          <p:spPr>
            <a:xfrm>
              <a:off x="48474" y="20978"/>
              <a:ext cx="12033250" cy="53498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bg1"/>
                  </a:solidFill>
                </a:rPr>
                <a:t>Project Progress[2] – Quantization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A60ABBF-4885-43E7-775D-A504D8A85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058" y="2475514"/>
            <a:ext cx="7686891" cy="38434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1B8CA4-3A0D-5BF6-C3EA-D53EF32CD66E}"/>
              </a:ext>
            </a:extLst>
          </p:cNvPr>
          <p:cNvSpPr txBox="1"/>
          <p:nvPr/>
        </p:nvSpPr>
        <p:spPr>
          <a:xfrm>
            <a:off x="504026" y="977417"/>
            <a:ext cx="11183948" cy="280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Quantization Aware Training </a:t>
            </a:r>
            <a:r>
              <a:rPr lang="en-US" altLang="ko-KR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WorkFlow</a:t>
            </a:r>
            <a:endParaRPr lang="en-US" altLang="ko-KR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endParaRPr lang="en-US" altLang="ko-KR" sz="20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 algn="just" latinLnBrk="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Model Load</a:t>
            </a:r>
          </a:p>
          <a:p>
            <a:pPr marL="342900" indent="-342900" algn="just" latinLnBrk="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Layer Fusion</a:t>
            </a:r>
          </a:p>
          <a:p>
            <a:pPr marL="342900" indent="-342900" algn="just" latinLnBrk="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</a:t>
            </a:r>
            <a:r>
              <a:rPr lang="en-US" altLang="ko-KR" sz="14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QuantStub</a:t>
            </a: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/ </a:t>
            </a:r>
            <a:r>
              <a:rPr lang="en-US" altLang="ko-KR" sz="14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DeQuantStub</a:t>
            </a:r>
            <a:endParaRPr lang="en-US" altLang="ko-KR" sz="14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 algn="just" latinLnBrk="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Quantization Configuration</a:t>
            </a:r>
          </a:p>
          <a:p>
            <a:pPr marL="342900" indent="-342900" algn="just" latinLnBrk="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CUDA, QAT Training</a:t>
            </a:r>
          </a:p>
          <a:p>
            <a:pPr marL="342900" indent="-342900" algn="just" latinLnBrk="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Change Float to Int</a:t>
            </a:r>
          </a:p>
        </p:txBody>
      </p:sp>
    </p:spTree>
    <p:extLst>
      <p:ext uri="{BB962C8B-B14F-4D97-AF65-F5344CB8AC3E}">
        <p14:creationId xmlns:p14="http://schemas.microsoft.com/office/powerpoint/2010/main" val="3580510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Future Work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1818E4-3C7D-0A87-C263-E1EED15C6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684" y="597922"/>
            <a:ext cx="7186631" cy="35185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191443-69C4-6FB1-070B-5D75D686FDD1}"/>
              </a:ext>
            </a:extLst>
          </p:cNvPr>
          <p:cNvSpPr txBox="1"/>
          <p:nvPr/>
        </p:nvSpPr>
        <p:spPr>
          <a:xfrm>
            <a:off x="499264" y="4656113"/>
            <a:ext cx="11183948" cy="160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To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Do</a:t>
            </a:r>
            <a:r>
              <a:rPr lang="ko-KR" altLang="en-US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LIST</a:t>
            </a:r>
          </a:p>
          <a:p>
            <a:pPr latinLnBrk="0">
              <a:lnSpc>
                <a:spcPct val="107000"/>
              </a:lnSpc>
              <a:spcAft>
                <a:spcPts val="800"/>
              </a:spcAft>
            </a:pPr>
            <a:endParaRPr lang="en-US" altLang="ko-KR" sz="10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●   Train New Faster R-CNN Framework</a:t>
            </a:r>
          </a:p>
          <a:p>
            <a:pPr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●   Apply Static Quantization to Faster R-CNN Model</a:t>
            </a:r>
          </a:p>
          <a:p>
            <a:pPr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●   Apply Quantization Aware Training to Faster R-CNN Model</a:t>
            </a:r>
          </a:p>
        </p:txBody>
      </p:sp>
    </p:spTree>
    <p:extLst>
      <p:ext uri="{BB962C8B-B14F-4D97-AF65-F5344CB8AC3E}">
        <p14:creationId xmlns:p14="http://schemas.microsoft.com/office/powerpoint/2010/main" val="3031885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A931F68-6110-47CF-9A48-02BB17DEFA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4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6731" y="3115132"/>
            <a:ext cx="1875224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b="1" spc="-30" dirty="0">
                <a:solidFill>
                  <a:srgbClr val="F1F1F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984807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A931F68-6110-47CF-9A48-02BB17DEFA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4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17894" y="3115132"/>
            <a:ext cx="38862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b="1" spc="-30" dirty="0">
                <a:solidFill>
                  <a:srgbClr val="F1F1F1"/>
                </a:solidFill>
              </a:rPr>
              <a:t>Thank you 🙂</a:t>
            </a:r>
          </a:p>
        </p:txBody>
      </p:sp>
    </p:spTree>
    <p:extLst>
      <p:ext uri="{BB962C8B-B14F-4D97-AF65-F5344CB8AC3E}">
        <p14:creationId xmlns:p14="http://schemas.microsoft.com/office/powerpoint/2010/main" val="1448748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D6E1E6-5879-D887-183A-E37AF63358B5}"/>
              </a:ext>
            </a:extLst>
          </p:cNvPr>
          <p:cNvSpPr txBox="1"/>
          <p:nvPr/>
        </p:nvSpPr>
        <p:spPr>
          <a:xfrm>
            <a:off x="1234717" y="1228397"/>
            <a:ext cx="7391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b="1" dirty="0"/>
              <a:t>  </a:t>
            </a:r>
            <a:r>
              <a:rPr lang="en-US" altLang="ko-KR" sz="2000" b="1" dirty="0"/>
              <a:t>Project Introduction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000" b="1" dirty="0"/>
          </a:p>
          <a:p>
            <a:pPr marL="342900" indent="-342900">
              <a:buAutoNum type="arabicPeriod"/>
            </a:pPr>
            <a:endParaRPr lang="en-US" altLang="ko-KR" sz="2000" b="1" dirty="0"/>
          </a:p>
          <a:p>
            <a:pPr marL="342900" indent="-342900">
              <a:buAutoNum type="arabicPeriod"/>
            </a:pPr>
            <a:r>
              <a:rPr lang="en-US" altLang="ko-KR" sz="2400" b="1" dirty="0"/>
              <a:t>  </a:t>
            </a:r>
            <a:r>
              <a:rPr lang="en-US" altLang="ko-KR" sz="2000" b="1" dirty="0"/>
              <a:t>Project Progress[1] – Faster R-CNN</a:t>
            </a:r>
          </a:p>
          <a:p>
            <a:pPr marL="342900" indent="-342900">
              <a:buAutoNum type="arabicPeriod"/>
            </a:pPr>
            <a:endParaRPr lang="en-US" altLang="ko-KR" sz="2000" b="1" dirty="0"/>
          </a:p>
          <a:p>
            <a:pPr marL="342900" indent="-342900">
              <a:buAutoNum type="arabicPeriod"/>
            </a:pPr>
            <a:endParaRPr lang="en-US" altLang="ko-KR" sz="2000" b="1" dirty="0"/>
          </a:p>
          <a:p>
            <a:pPr marL="342900" indent="-342900">
              <a:buAutoNum type="arabicPeriod"/>
            </a:pPr>
            <a:r>
              <a:rPr lang="en-US" altLang="ko-KR" sz="2400" b="1" dirty="0"/>
              <a:t>  </a:t>
            </a:r>
            <a:r>
              <a:rPr lang="en-US" altLang="ko-KR" sz="2000" b="1" dirty="0"/>
              <a:t>Project Progress[2] – Quantization</a:t>
            </a:r>
          </a:p>
          <a:p>
            <a:pPr marL="342900" indent="-342900">
              <a:buAutoNum type="arabicPeriod"/>
            </a:pPr>
            <a:endParaRPr lang="en-US" altLang="ko-KR" sz="2000" b="1" dirty="0"/>
          </a:p>
          <a:p>
            <a:pPr marL="342900" indent="-342900">
              <a:buAutoNum type="arabicPeriod"/>
            </a:pPr>
            <a:endParaRPr lang="en-US" altLang="ko-KR" sz="2000" b="1" dirty="0"/>
          </a:p>
          <a:p>
            <a:pPr marL="342900" indent="-342900">
              <a:buAutoNum type="arabicPeriod"/>
            </a:pPr>
            <a:r>
              <a:rPr lang="en-US" altLang="ko-KR" sz="2400" b="1" dirty="0"/>
              <a:t>  </a:t>
            </a:r>
            <a:r>
              <a:rPr lang="en-US" altLang="ko-KR" sz="2000" b="1" dirty="0"/>
              <a:t>Future Work</a:t>
            </a:r>
          </a:p>
          <a:p>
            <a:pPr marL="342900" indent="-342900">
              <a:buAutoNum type="arabicPeriod"/>
            </a:pPr>
            <a:endParaRPr lang="en-US" altLang="ko-KR" sz="2000" b="1" dirty="0"/>
          </a:p>
          <a:p>
            <a:pPr marL="342900" indent="-342900">
              <a:buAutoNum type="arabicPeriod"/>
            </a:pPr>
            <a:endParaRPr lang="en-US" altLang="ko-KR" sz="2000" b="1" dirty="0"/>
          </a:p>
          <a:p>
            <a:pPr marL="342900" indent="-342900">
              <a:buAutoNum type="arabicPeriod"/>
            </a:pPr>
            <a:r>
              <a:rPr lang="en-US" altLang="ko-KR" sz="2400" b="1" dirty="0"/>
              <a:t>  </a:t>
            </a:r>
            <a:r>
              <a:rPr lang="en-US" altLang="ko-KR" sz="2000" b="1" dirty="0"/>
              <a:t>Q &amp; A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85112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Project Introduction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D01CBC-1A0A-BD6C-D69C-F745FA6F27B4}"/>
              </a:ext>
            </a:extLst>
          </p:cNvPr>
          <p:cNvSpPr txBox="1"/>
          <p:nvPr/>
        </p:nvSpPr>
        <p:spPr>
          <a:xfrm>
            <a:off x="975837" y="1531620"/>
            <a:ext cx="10230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PyTorch</a:t>
            </a:r>
            <a:r>
              <a:rPr lang="en-US" altLang="ko-KR" sz="2000" b="1" dirty="0"/>
              <a:t> Based Quantization Aware Training of Two Stage Object Detection Model</a:t>
            </a:r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DC12CA-AD6B-6859-538B-54FCA7614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837" y="3474720"/>
            <a:ext cx="3842492" cy="12395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0A18E5-58D6-403D-8D96-A1A641784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555061"/>
            <a:ext cx="5163253" cy="307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11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Project Progress[1] – Faster R-CNN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EC497C-1224-8115-8D5D-04E6308511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483" b="290"/>
          <a:stretch/>
        </p:blipFill>
        <p:spPr>
          <a:xfrm>
            <a:off x="1493303" y="844564"/>
            <a:ext cx="9205394" cy="1619539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5CF1C7-03AF-A1EA-5008-CDBDBC3998B6}"/>
              </a:ext>
            </a:extLst>
          </p:cNvPr>
          <p:cNvCxnSpPr>
            <a:cxnSpLocks/>
          </p:cNvCxnSpPr>
          <p:nvPr/>
        </p:nvCxnSpPr>
        <p:spPr>
          <a:xfrm flipV="1">
            <a:off x="2659222" y="2069150"/>
            <a:ext cx="0" cy="1056015"/>
          </a:xfrm>
          <a:prstGeom prst="straightConnector1">
            <a:avLst/>
          </a:prstGeom>
          <a:ln>
            <a:solidFill>
              <a:srgbClr val="144E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4AA383D5-9CF8-53D3-6AF7-36C52CFCF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477" y="3516917"/>
            <a:ext cx="5266410" cy="145024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6883D29-D5D7-98F4-41D6-7D9A03C55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719" y="3001591"/>
            <a:ext cx="4605172" cy="248090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C113D50-5447-D212-B12A-EE9C6BB2A7EC}"/>
              </a:ext>
            </a:extLst>
          </p:cNvPr>
          <p:cNvGrpSpPr/>
          <p:nvPr/>
        </p:nvGrpSpPr>
        <p:grpSpPr>
          <a:xfrm>
            <a:off x="5765007" y="5759677"/>
            <a:ext cx="7066596" cy="338554"/>
            <a:chOff x="2930367" y="6544952"/>
            <a:chExt cx="7066596" cy="33855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988B24-40A2-81F2-95CC-7BE62D0C49AF}"/>
                </a:ext>
              </a:extLst>
            </p:cNvPr>
            <p:cNvSpPr txBox="1"/>
            <p:nvPr/>
          </p:nvSpPr>
          <p:spPr>
            <a:xfrm>
              <a:off x="2930367" y="6544952"/>
              <a:ext cx="2990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Train : Valid : Test = 1 : 1 : 2</a:t>
              </a:r>
              <a:endParaRPr lang="ko-KR" altLang="en-US" sz="1600" b="1" dirty="0"/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318A7CE7-D922-9F8F-F701-9DF5DEADDC3C}"/>
                </a:ext>
              </a:extLst>
            </p:cNvPr>
            <p:cNvSpPr/>
            <p:nvPr/>
          </p:nvSpPr>
          <p:spPr>
            <a:xfrm>
              <a:off x="6055995" y="6676642"/>
              <a:ext cx="815340" cy="122069"/>
            </a:xfrm>
            <a:prstGeom prst="rightArrow">
              <a:avLst/>
            </a:prstGeom>
            <a:solidFill>
              <a:srgbClr val="144E2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0337CB-B963-D178-0E93-ECE3F39425CF}"/>
                </a:ext>
              </a:extLst>
            </p:cNvPr>
            <p:cNvSpPr txBox="1"/>
            <p:nvPr/>
          </p:nvSpPr>
          <p:spPr>
            <a:xfrm>
              <a:off x="7006591" y="6544952"/>
              <a:ext cx="2990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rgbClr val="FF0000"/>
                  </a:solidFill>
                </a:rPr>
                <a:t>TrainVal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 : Test = 1 : 1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3168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NN 알고리즘들] VGGNet의 구조 (VGG16)">
            <a:extLst>
              <a:ext uri="{FF2B5EF4-FFF2-40B4-BE49-F238E27FC236}">
                <a16:creationId xmlns:a16="http://schemas.microsoft.com/office/drawing/2014/main" id="{46DFB398-D6EF-E1B3-AB48-CF1B6E83F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2" b="99803" l="2778" r="98222">
                        <a14:foregroundMark x1="5111" y1="7495" x2="4556" y2="8087"/>
                        <a14:foregroundMark x1="2778" y1="1972" x2="83556" y2="8876"/>
                        <a14:foregroundMark x1="87000" y1="12426" x2="97778" y2="43984"/>
                        <a14:foregroundMark x1="97778" y1="43984" x2="98444" y2="44379"/>
                        <a14:foregroundMark x1="28667" y1="89744" x2="36000" y2="81657"/>
                        <a14:foregroundMark x1="36000" y1="81657" x2="42778" y2="68047"/>
                        <a14:foregroundMark x1="42778" y1="68047" x2="43000" y2="67061"/>
                        <a14:foregroundMark x1="29667" y1="82643" x2="18000" y2="99803"/>
                        <a14:foregroundMark x1="40333" y1="64694" x2="45840" y2="65240"/>
                        <a14:foregroundMark x1="73497" y1="66021" x2="83333" y2="65286"/>
                        <a14:foregroundMark x1="83333" y1="65286" x2="97444" y2="55424"/>
                        <a14:foregroundMark x1="97444" y1="55424" x2="97556" y2="25049"/>
                        <a14:foregroundMark x1="97556" y1="25049" x2="93667" y2="592"/>
                        <a14:foregroundMark x1="93667" y1="592" x2="93667" y2="592"/>
                        <a14:foregroundMark x1="66617" y1="63589" x2="97333" y2="59566"/>
                        <a14:foregroundMark x1="62683" y1="64104" x2="62847" y2="64083"/>
                        <a14:foregroundMark x1="40111" y1="67061" x2="53484" y2="65309"/>
                        <a14:backgroundMark x1="48590" y1="69373" x2="44556" y2="86193"/>
                        <a14:backgroundMark x1="49548" y1="69247" x2="48667" y2="91321"/>
                        <a14:backgroundMark x1="48667" y1="91321" x2="64889" y2="94872"/>
                        <a14:backgroundMark x1="64889" y1="94872" x2="68089" y2="66819"/>
                        <a14:backgroundMark x1="47499" y1="69516" x2="46778" y2="73176"/>
                        <a14:backgroundMark x1="48889" y1="70020" x2="62111" y2="65878"/>
                        <a14:backgroundMark x1="62111" y1="65878" x2="88889" y2="75345"/>
                        <a14:backgroundMark x1="88889" y1="75345" x2="76333" y2="89546"/>
                        <a14:backgroundMark x1="76333" y1="89546" x2="48333" y2="90138"/>
                        <a14:backgroundMark x1="48333" y1="90138" x2="43556" y2="76726"/>
                        <a14:backgroundMark x1="43556" y1="76726" x2="45333" y2="73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42" y="2789584"/>
            <a:ext cx="6072608" cy="342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EC497C-1224-8115-8D5D-04E6308511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0483" b="290"/>
          <a:stretch/>
        </p:blipFill>
        <p:spPr>
          <a:xfrm>
            <a:off x="1493303" y="844564"/>
            <a:ext cx="9205394" cy="1619539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5CF1C7-03AF-A1EA-5008-CDBDBC3998B6}"/>
              </a:ext>
            </a:extLst>
          </p:cNvPr>
          <p:cNvCxnSpPr>
            <a:cxnSpLocks/>
          </p:cNvCxnSpPr>
          <p:nvPr/>
        </p:nvCxnSpPr>
        <p:spPr>
          <a:xfrm flipV="1">
            <a:off x="3318979" y="1733484"/>
            <a:ext cx="0" cy="1299083"/>
          </a:xfrm>
          <a:prstGeom prst="straightConnector1">
            <a:avLst/>
          </a:prstGeom>
          <a:ln>
            <a:solidFill>
              <a:srgbClr val="144E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4ABF12-08F7-1269-60A0-73044AF1BA7F}"/>
              </a:ext>
            </a:extLst>
          </p:cNvPr>
          <p:cNvSpPr/>
          <p:nvPr/>
        </p:nvSpPr>
        <p:spPr>
          <a:xfrm>
            <a:off x="891252" y="2789584"/>
            <a:ext cx="4259484" cy="3492882"/>
          </a:xfrm>
          <a:prstGeom prst="rect">
            <a:avLst/>
          </a:prstGeom>
          <a:noFill/>
          <a:ln w="28575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50DF2D-48F4-9938-7CA1-DF780C4D12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6412" y="3976160"/>
            <a:ext cx="1971675" cy="1047750"/>
          </a:xfrm>
          <a:prstGeom prst="rect">
            <a:avLst/>
          </a:prstGeom>
        </p:spPr>
      </p:pic>
      <p:sp>
        <p:nvSpPr>
          <p:cNvPr id="33" name="제목 1">
            <a:extLst>
              <a:ext uri="{FF2B5EF4-FFF2-40B4-BE49-F238E27FC236}">
                <a16:creationId xmlns:a16="http://schemas.microsoft.com/office/drawing/2014/main" id="{4650B69B-1959-7364-5A3C-757FE7E45F66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Project Progress[1] – Faster R-CNN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897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EC497C-1224-8115-8D5D-04E6308511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297" b="98086" l="644" r="97157">
                        <a14:foregroundMark x1="63734" y1="90431" x2="49678" y2="86842"/>
                        <a14:foregroundMark x1="49678" y1="86842" x2="19474" y2="50598"/>
                        <a14:foregroundMark x1="19474" y1="50598" x2="83959" y2="56579"/>
                        <a14:foregroundMark x1="83959" y1="56579" x2="95708" y2="66148"/>
                        <a14:foregroundMark x1="95708" y1="66148" x2="96406" y2="80144"/>
                        <a14:foregroundMark x1="96406" y1="80144" x2="85753" y2="92832"/>
                        <a14:foregroundMark x1="28165" y1="63876" x2="20815" y2="63517"/>
                        <a14:foregroundMark x1="20815" y1="63517" x2="3541" y2="78947"/>
                        <a14:foregroundMark x1="3541" y1="78947" x2="751" y2="96651"/>
                        <a14:foregroundMark x1="751" y1="96651" x2="751" y2="96651"/>
                        <a14:foregroundMark x1="1234" y1="62679" x2="97210" y2="57416"/>
                        <a14:foregroundMark x1="27039" y1="83493" x2="37339" y2="98086"/>
                        <a14:foregroundMark x1="37339" y1="98086" x2="37607" y2="98086"/>
                        <a14:foregroundMark x1="75805" y1="69976" x2="87876" y2="73923"/>
                        <a14:foregroundMark x1="64002" y1="89115" x2="89163" y2="87679"/>
                        <a14:foregroundMark x1="93777" y1="85407" x2="96084" y2="85167"/>
                        <a14:backgroundMark x1="68294" y1="96651" x2="67275" y2="98923"/>
                        <a14:backgroundMark x1="68133" y1="95813" x2="85354" y2="94976"/>
                        <a14:backgroundMark x1="85354" y1="94976" x2="85354" y2="94976"/>
                        <a14:backgroundMark x1="86910" y1="94976" x2="99946" y2="92703"/>
                      </a14:backgroundRemoval>
                    </a14:imgEffect>
                  </a14:imgLayer>
                </a14:imgProps>
              </a:ext>
            </a:extLst>
          </a:blip>
          <a:srcRect t="60483" b="290"/>
          <a:stretch/>
        </p:blipFill>
        <p:spPr>
          <a:xfrm>
            <a:off x="1493303" y="844564"/>
            <a:ext cx="9205394" cy="1619539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5CF1C7-03AF-A1EA-5008-CDBDBC3998B6}"/>
              </a:ext>
            </a:extLst>
          </p:cNvPr>
          <p:cNvCxnSpPr>
            <a:cxnSpLocks/>
          </p:cNvCxnSpPr>
          <p:nvPr/>
        </p:nvCxnSpPr>
        <p:spPr>
          <a:xfrm flipV="1">
            <a:off x="4765815" y="2578435"/>
            <a:ext cx="0" cy="523580"/>
          </a:xfrm>
          <a:prstGeom prst="straightConnector1">
            <a:avLst/>
          </a:prstGeom>
          <a:ln>
            <a:solidFill>
              <a:srgbClr val="144E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706C6687-4627-7B2C-4E15-D4A6D7A839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4674"/>
          <a:stretch/>
        </p:blipFill>
        <p:spPr>
          <a:xfrm>
            <a:off x="756260" y="3558441"/>
            <a:ext cx="4128256" cy="237401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E39500-1CFA-8529-193D-4E86E86782DA}"/>
              </a:ext>
            </a:extLst>
          </p:cNvPr>
          <p:cNvSpPr txBox="1"/>
          <p:nvPr/>
        </p:nvSpPr>
        <p:spPr>
          <a:xfrm>
            <a:off x="183121" y="3071269"/>
            <a:ext cx="1556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Classify</a:t>
            </a:r>
          </a:p>
          <a:p>
            <a:pPr algn="ctr"/>
            <a:r>
              <a:rPr lang="en-US" altLang="ko-KR" sz="1400" dirty="0"/>
              <a:t>Obj. / NOT-obj.</a:t>
            </a:r>
            <a:endParaRPr lang="ko-KR" alt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5460AC-3554-6578-F4A4-1FC64C0B6B0F}"/>
              </a:ext>
            </a:extLst>
          </p:cNvPr>
          <p:cNvSpPr txBox="1"/>
          <p:nvPr/>
        </p:nvSpPr>
        <p:spPr>
          <a:xfrm>
            <a:off x="2182815" y="3071269"/>
            <a:ext cx="1928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Regression</a:t>
            </a:r>
          </a:p>
          <a:p>
            <a:pPr algn="ctr"/>
            <a:r>
              <a:rPr lang="en-US" altLang="ko-KR" sz="1400" dirty="0"/>
              <a:t>Tuning Box Locations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FC7228-F7EB-3538-EB44-F4561F523F6D}"/>
              </a:ext>
            </a:extLst>
          </p:cNvPr>
          <p:cNvSpPr txBox="1"/>
          <p:nvPr/>
        </p:nvSpPr>
        <p:spPr>
          <a:xfrm>
            <a:off x="2182815" y="6037539"/>
            <a:ext cx="4322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Using </a:t>
            </a:r>
            <a:r>
              <a:rPr lang="en-US" altLang="ko-KR" sz="1200" b="1" i="1" dirty="0"/>
              <a:t>k anchor Boxes </a:t>
            </a:r>
            <a:r>
              <a:rPr lang="en-US" altLang="ko-KR" sz="1200" b="1" dirty="0"/>
              <a:t>at each Location</a:t>
            </a:r>
            <a:endParaRPr lang="ko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D71B39-8656-9477-AD32-62CDB30EF6B7}"/>
              </a:ext>
            </a:extLst>
          </p:cNvPr>
          <p:cNvSpPr txBox="1"/>
          <p:nvPr/>
        </p:nvSpPr>
        <p:spPr>
          <a:xfrm>
            <a:off x="-1199945" y="2731723"/>
            <a:ext cx="4322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</a:rPr>
              <a:t>① </a:t>
            </a:r>
            <a:r>
              <a:rPr lang="en-US" altLang="ko-KR" sz="1200" b="1" dirty="0">
                <a:solidFill>
                  <a:srgbClr val="FF0000"/>
                </a:solidFill>
              </a:rPr>
              <a:t>RPN </a:t>
            </a:r>
            <a:r>
              <a:rPr lang="en-US" altLang="ko-KR" sz="1200" b="1" dirty="0" err="1">
                <a:solidFill>
                  <a:srgbClr val="FF0000"/>
                </a:solidFill>
              </a:rPr>
              <a:t>Cls</a:t>
            </a:r>
            <a:r>
              <a:rPr lang="en-US" altLang="ko-KR" sz="1200" b="1" dirty="0">
                <a:solidFill>
                  <a:srgbClr val="FF0000"/>
                </a:solidFill>
              </a:rPr>
              <a:t> Loss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BFF862-564C-E8C7-CE89-0CA2EE61F4C0}"/>
              </a:ext>
            </a:extLst>
          </p:cNvPr>
          <p:cNvSpPr txBox="1"/>
          <p:nvPr/>
        </p:nvSpPr>
        <p:spPr>
          <a:xfrm>
            <a:off x="985750" y="2735486"/>
            <a:ext cx="4322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</a:rPr>
              <a:t>②</a:t>
            </a:r>
            <a:r>
              <a:rPr lang="en-US" altLang="ko-KR" sz="1200" b="1" dirty="0">
                <a:solidFill>
                  <a:srgbClr val="FF0000"/>
                </a:solidFill>
              </a:rPr>
              <a:t> RPN Reg Loss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48451B6A-5508-E172-4178-412540D8DF76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Project Progress[1] – Faster R-CNN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05894F-DBD0-BE1C-A376-6FD337672EAA}"/>
              </a:ext>
            </a:extLst>
          </p:cNvPr>
          <p:cNvSpPr txBox="1"/>
          <p:nvPr/>
        </p:nvSpPr>
        <p:spPr>
          <a:xfrm>
            <a:off x="6902276" y="2136993"/>
            <a:ext cx="45883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Regression gives offsets from anchor boxes</a:t>
            </a:r>
          </a:p>
          <a:p>
            <a:pPr algn="ctr"/>
            <a:r>
              <a:rPr lang="en-US" altLang="ko-KR" sz="1200" dirty="0"/>
              <a:t>[ Inference Result ]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22B996-3EEA-F13D-F5EC-0ACCDC238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0675" y="2740891"/>
            <a:ext cx="2160000" cy="16530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C024E6-9076-BE8E-7D66-17CDAF3116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8446" y="2761840"/>
            <a:ext cx="2160000" cy="16542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5A2425-DAFC-82C0-A4E0-B29BDF2E48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8446" y="4605780"/>
            <a:ext cx="3113333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CF9283-397B-B3BE-C5EE-52F33FCBE2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84163" y="4609242"/>
            <a:ext cx="1692926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75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EC497C-1224-8115-8D5D-04E6308511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483" b="290"/>
          <a:stretch/>
        </p:blipFill>
        <p:spPr>
          <a:xfrm>
            <a:off x="1493303" y="844564"/>
            <a:ext cx="9205394" cy="1619539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5CF1C7-03AF-A1EA-5008-CDBDBC3998B6}"/>
              </a:ext>
            </a:extLst>
          </p:cNvPr>
          <p:cNvCxnSpPr>
            <a:cxnSpLocks/>
          </p:cNvCxnSpPr>
          <p:nvPr/>
        </p:nvCxnSpPr>
        <p:spPr>
          <a:xfrm>
            <a:off x="9673480" y="2617611"/>
            <a:ext cx="0" cy="414956"/>
          </a:xfrm>
          <a:prstGeom prst="straightConnector1">
            <a:avLst/>
          </a:prstGeom>
          <a:ln>
            <a:solidFill>
              <a:srgbClr val="144E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FE50D3-74D0-7ECA-722A-DF8043D196E4}"/>
              </a:ext>
            </a:extLst>
          </p:cNvPr>
          <p:cNvSpPr/>
          <p:nvPr/>
        </p:nvSpPr>
        <p:spPr>
          <a:xfrm>
            <a:off x="5451675" y="717662"/>
            <a:ext cx="5335909" cy="1806199"/>
          </a:xfrm>
          <a:prstGeom prst="rect">
            <a:avLst/>
          </a:prstGeom>
          <a:noFill/>
          <a:ln w="28575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6CD9D-0944-F048-2A6B-CC256C5B994F}"/>
              </a:ext>
            </a:extLst>
          </p:cNvPr>
          <p:cNvSpPr txBox="1"/>
          <p:nvPr/>
        </p:nvSpPr>
        <p:spPr>
          <a:xfrm>
            <a:off x="5672303" y="2549810"/>
            <a:ext cx="458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Fast R-CNN</a:t>
            </a:r>
            <a:endParaRPr lang="ko-KR" altLang="en-US" sz="1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A88EC5-A0F7-4FC3-401D-7F4CBFA10898}"/>
              </a:ext>
            </a:extLst>
          </p:cNvPr>
          <p:cNvSpPr txBox="1"/>
          <p:nvPr/>
        </p:nvSpPr>
        <p:spPr>
          <a:xfrm>
            <a:off x="8949791" y="3125803"/>
            <a:ext cx="1447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③ </a:t>
            </a:r>
            <a:r>
              <a:rPr lang="en-US" altLang="ko-KR" sz="1200" b="1" dirty="0">
                <a:solidFill>
                  <a:srgbClr val="FF0000"/>
                </a:solidFill>
              </a:rPr>
              <a:t>ROI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err="1">
                <a:solidFill>
                  <a:srgbClr val="FF0000"/>
                </a:solidFill>
              </a:rPr>
              <a:t>Cls</a:t>
            </a:r>
            <a:r>
              <a:rPr lang="en-US" altLang="ko-KR" sz="1200" b="1" dirty="0">
                <a:solidFill>
                  <a:srgbClr val="FF0000"/>
                </a:solidFill>
              </a:rPr>
              <a:t> Loss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b="1" dirty="0">
                <a:solidFill>
                  <a:srgbClr val="FF0000"/>
                </a:solidFill>
              </a:rPr>
              <a:t>④ </a:t>
            </a:r>
            <a:r>
              <a:rPr lang="en-US" altLang="ko-KR" sz="1200" b="1" dirty="0">
                <a:solidFill>
                  <a:srgbClr val="FF0000"/>
                </a:solidFill>
              </a:rPr>
              <a:t>ROI Reg Loss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CC6D0B-6B03-8584-B929-03A3B4F5E9EA}"/>
              </a:ext>
            </a:extLst>
          </p:cNvPr>
          <p:cNvSpPr txBox="1"/>
          <p:nvPr/>
        </p:nvSpPr>
        <p:spPr>
          <a:xfrm>
            <a:off x="3970381" y="3125804"/>
            <a:ext cx="1481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① </a:t>
            </a:r>
            <a:r>
              <a:rPr lang="en-US" altLang="ko-KR" sz="1200" b="1" dirty="0">
                <a:solidFill>
                  <a:srgbClr val="FF0000"/>
                </a:solidFill>
              </a:rPr>
              <a:t>RPN </a:t>
            </a:r>
            <a:r>
              <a:rPr lang="en-US" altLang="ko-KR" sz="1200" b="1" dirty="0" err="1">
                <a:solidFill>
                  <a:srgbClr val="FF0000"/>
                </a:solidFill>
              </a:rPr>
              <a:t>Cls</a:t>
            </a:r>
            <a:r>
              <a:rPr lang="en-US" altLang="ko-KR" sz="1200" b="1" dirty="0">
                <a:solidFill>
                  <a:srgbClr val="FF0000"/>
                </a:solidFill>
              </a:rPr>
              <a:t> Loss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b="1" dirty="0">
                <a:solidFill>
                  <a:srgbClr val="FF0000"/>
                </a:solidFill>
              </a:rPr>
              <a:t>②</a:t>
            </a:r>
            <a:r>
              <a:rPr lang="en-US" altLang="ko-KR" sz="1200" b="1" dirty="0">
                <a:solidFill>
                  <a:srgbClr val="FF0000"/>
                </a:solidFill>
              </a:rPr>
              <a:t> RPN Reg Loss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6409DB-940D-13BE-E4C0-A849A536E8E4}"/>
              </a:ext>
            </a:extLst>
          </p:cNvPr>
          <p:cNvSpPr txBox="1"/>
          <p:nvPr/>
        </p:nvSpPr>
        <p:spPr>
          <a:xfrm>
            <a:off x="5802020" y="4055632"/>
            <a:ext cx="4595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Total Loss = </a:t>
            </a:r>
            <a:r>
              <a:rPr lang="ko-KR" altLang="en-US" sz="1600" b="1" dirty="0"/>
              <a:t>① </a:t>
            </a:r>
            <a:r>
              <a:rPr lang="en-US" altLang="ko-KR" sz="1600" b="1" dirty="0"/>
              <a:t>+ </a:t>
            </a:r>
            <a:r>
              <a:rPr lang="ko-KR" altLang="en-US" sz="1600" b="1" dirty="0"/>
              <a:t>② </a:t>
            </a:r>
            <a:r>
              <a:rPr lang="en-US" altLang="ko-KR" sz="1600" b="1" dirty="0"/>
              <a:t>+ </a:t>
            </a:r>
            <a:r>
              <a:rPr lang="ko-KR" altLang="en-US" sz="1600" b="1" dirty="0"/>
              <a:t>③ </a:t>
            </a:r>
            <a:r>
              <a:rPr lang="en-US" altLang="ko-KR" sz="1600" b="1" dirty="0"/>
              <a:t>+ </a:t>
            </a:r>
            <a:r>
              <a:rPr lang="ko-KR" altLang="en-US" sz="1600" b="1" dirty="0"/>
              <a:t>④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2ADAA0F-207A-BAF1-86CA-1BB1319535D1}"/>
              </a:ext>
            </a:extLst>
          </p:cNvPr>
          <p:cNvCxnSpPr>
            <a:cxnSpLocks/>
          </p:cNvCxnSpPr>
          <p:nvPr/>
        </p:nvCxnSpPr>
        <p:spPr>
          <a:xfrm>
            <a:off x="4711028" y="2529454"/>
            <a:ext cx="0" cy="503113"/>
          </a:xfrm>
          <a:prstGeom prst="straightConnector1">
            <a:avLst/>
          </a:prstGeom>
          <a:ln>
            <a:solidFill>
              <a:srgbClr val="144E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78980DA8-609D-84C1-0FCD-4D3D8F169878}"/>
              </a:ext>
            </a:extLst>
          </p:cNvPr>
          <p:cNvGrpSpPr/>
          <p:nvPr/>
        </p:nvGrpSpPr>
        <p:grpSpPr>
          <a:xfrm>
            <a:off x="0" y="0"/>
            <a:ext cx="12192000" cy="576944"/>
            <a:chOff x="0" y="0"/>
            <a:chExt cx="12192000" cy="576944"/>
          </a:xfrm>
        </p:grpSpPr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61D58152-B98B-DC5A-1BCC-44D819B3BAF7}"/>
                </a:ext>
              </a:extLst>
            </p:cNvPr>
            <p:cNvSpPr txBox="1">
              <a:spLocks/>
            </p:cNvSpPr>
            <p:nvPr/>
          </p:nvSpPr>
          <p:spPr>
            <a:xfrm>
              <a:off x="74613" y="9525"/>
              <a:ext cx="12033250" cy="53498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bg1"/>
                  </a:solidFill>
                </a:rPr>
                <a:t>Outline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B342028-C111-D240-462D-363CFE17D9E3}"/>
                </a:ext>
              </a:extLst>
            </p:cNvPr>
            <p:cNvSpPr/>
            <p:nvPr/>
          </p:nvSpPr>
          <p:spPr>
            <a:xfrm>
              <a:off x="0" y="0"/>
              <a:ext cx="12192000" cy="576944"/>
            </a:xfrm>
            <a:prstGeom prst="rect">
              <a:avLst/>
            </a:prstGeom>
            <a:solidFill>
              <a:srgbClr val="144E25"/>
            </a:solidFill>
            <a:ln w="12700">
              <a:solidFill>
                <a:srgbClr val="144E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12700">
                  <a:solidFill>
                    <a:schemeClr val="bg1"/>
                  </a:solidFill>
                </a:ln>
                <a:highlight>
                  <a:srgbClr val="008000"/>
                </a:highlight>
              </a:endParaRPr>
            </a:p>
          </p:txBody>
        </p: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B3922F48-B822-FB0C-0CA4-73ACE3D44DA0}"/>
                </a:ext>
              </a:extLst>
            </p:cNvPr>
            <p:cNvSpPr txBox="1">
              <a:spLocks/>
            </p:cNvSpPr>
            <p:nvPr/>
          </p:nvSpPr>
          <p:spPr>
            <a:xfrm>
              <a:off x="48474" y="20978"/>
              <a:ext cx="12033250" cy="53498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bg1"/>
                  </a:solidFill>
                </a:rPr>
                <a:t>Project Progress[1] – Faster R-CNN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B579CF8-84CF-1E02-D976-B603DE627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367" y="4300090"/>
            <a:ext cx="4288624" cy="1979966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9ED8DA-CAD1-29B7-61A7-74F5FFA68710}"/>
              </a:ext>
            </a:extLst>
          </p:cNvPr>
          <p:cNvCxnSpPr/>
          <p:nvPr/>
        </p:nvCxnSpPr>
        <p:spPr>
          <a:xfrm>
            <a:off x="5802020" y="4504676"/>
            <a:ext cx="3147771" cy="0"/>
          </a:xfrm>
          <a:prstGeom prst="line">
            <a:avLst/>
          </a:prstGeom>
          <a:ln w="28575">
            <a:solidFill>
              <a:srgbClr val="144E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D692487-8643-EE84-FA3B-7CA343D93F6F}"/>
              </a:ext>
            </a:extLst>
          </p:cNvPr>
          <p:cNvCxnSpPr>
            <a:cxnSpLocks/>
          </p:cNvCxnSpPr>
          <p:nvPr/>
        </p:nvCxnSpPr>
        <p:spPr>
          <a:xfrm>
            <a:off x="4711028" y="3837716"/>
            <a:ext cx="813472" cy="322804"/>
          </a:xfrm>
          <a:prstGeom prst="straightConnector1">
            <a:avLst/>
          </a:prstGeom>
          <a:ln>
            <a:solidFill>
              <a:srgbClr val="144E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45F0F4C-1EDF-3445-B32A-935690979DD8}"/>
              </a:ext>
            </a:extLst>
          </p:cNvPr>
          <p:cNvCxnSpPr>
            <a:cxnSpLocks/>
          </p:cNvCxnSpPr>
          <p:nvPr/>
        </p:nvCxnSpPr>
        <p:spPr>
          <a:xfrm flipH="1">
            <a:off x="9022080" y="3798713"/>
            <a:ext cx="651400" cy="256919"/>
          </a:xfrm>
          <a:prstGeom prst="straightConnector1">
            <a:avLst/>
          </a:prstGeom>
          <a:ln>
            <a:solidFill>
              <a:srgbClr val="144E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403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9716BF6-3C6D-03CF-AD7C-2A7468D2ACB7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Project Progress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61E7618-9F5A-01ED-5BCC-C4ED46034930}"/>
              </a:ext>
            </a:extLst>
          </p:cNvPr>
          <p:cNvGrpSpPr/>
          <p:nvPr/>
        </p:nvGrpSpPr>
        <p:grpSpPr>
          <a:xfrm>
            <a:off x="0" y="0"/>
            <a:ext cx="12192000" cy="576944"/>
            <a:chOff x="0" y="0"/>
            <a:chExt cx="12192000" cy="576944"/>
          </a:xfrm>
        </p:grpSpPr>
        <p:sp>
          <p:nvSpPr>
            <p:cNvPr id="24" name="제목 1">
              <a:extLst>
                <a:ext uri="{FF2B5EF4-FFF2-40B4-BE49-F238E27FC236}">
                  <a16:creationId xmlns:a16="http://schemas.microsoft.com/office/drawing/2014/main" id="{C941BC07-E964-F57F-4DAA-2722CB7E69E1}"/>
                </a:ext>
              </a:extLst>
            </p:cNvPr>
            <p:cNvSpPr txBox="1">
              <a:spLocks/>
            </p:cNvSpPr>
            <p:nvPr/>
          </p:nvSpPr>
          <p:spPr>
            <a:xfrm>
              <a:off x="74613" y="9525"/>
              <a:ext cx="12033250" cy="53498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bg1"/>
                  </a:solidFill>
                </a:rPr>
                <a:t>Outline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BC15501-200D-1698-26CF-493429E1FDF0}"/>
                </a:ext>
              </a:extLst>
            </p:cNvPr>
            <p:cNvSpPr/>
            <p:nvPr/>
          </p:nvSpPr>
          <p:spPr>
            <a:xfrm>
              <a:off x="0" y="0"/>
              <a:ext cx="12192000" cy="576944"/>
            </a:xfrm>
            <a:prstGeom prst="rect">
              <a:avLst/>
            </a:prstGeom>
            <a:solidFill>
              <a:srgbClr val="144E25"/>
            </a:solidFill>
            <a:ln w="12700">
              <a:solidFill>
                <a:srgbClr val="144E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12700">
                  <a:solidFill>
                    <a:schemeClr val="bg1"/>
                  </a:solidFill>
                </a:ln>
                <a:highlight>
                  <a:srgbClr val="008000"/>
                </a:highlight>
              </a:endParaRPr>
            </a:p>
          </p:txBody>
        </p:sp>
        <p:sp>
          <p:nvSpPr>
            <p:cNvPr id="27" name="제목 1">
              <a:extLst>
                <a:ext uri="{FF2B5EF4-FFF2-40B4-BE49-F238E27FC236}">
                  <a16:creationId xmlns:a16="http://schemas.microsoft.com/office/drawing/2014/main" id="{79B41F2F-E064-5242-F4BE-036690EAF25A}"/>
                </a:ext>
              </a:extLst>
            </p:cNvPr>
            <p:cNvSpPr txBox="1">
              <a:spLocks/>
            </p:cNvSpPr>
            <p:nvPr/>
          </p:nvSpPr>
          <p:spPr>
            <a:xfrm>
              <a:off x="48474" y="20978"/>
              <a:ext cx="12033250" cy="53498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bg1"/>
                  </a:solidFill>
                </a:rPr>
                <a:t>Project Progress[1] – Faster R-CNN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3C5C847-E6F3-6FFD-D20B-0D7664D33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7" y="1857412"/>
            <a:ext cx="5760000" cy="2319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77F2CB-8B18-AF06-6BE0-03A1DB4F1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23" y="1854412"/>
            <a:ext cx="5590660" cy="2322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49E0C07-0111-E92C-F4AD-9CB376FCCC55}"/>
              </a:ext>
            </a:extLst>
          </p:cNvPr>
          <p:cNvSpPr/>
          <p:nvPr/>
        </p:nvSpPr>
        <p:spPr>
          <a:xfrm>
            <a:off x="74613" y="2874703"/>
            <a:ext cx="1083627" cy="11061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B0AAB85-6DEB-EBD4-E8F3-7C567569E5F5}"/>
              </a:ext>
            </a:extLst>
          </p:cNvPr>
          <p:cNvSpPr/>
          <p:nvPr/>
        </p:nvSpPr>
        <p:spPr>
          <a:xfrm>
            <a:off x="10932056" y="2940104"/>
            <a:ext cx="961707" cy="878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A702137-5DD3-98CA-2624-5413CF18ACE5}"/>
              </a:ext>
            </a:extLst>
          </p:cNvPr>
          <p:cNvSpPr/>
          <p:nvPr/>
        </p:nvSpPr>
        <p:spPr>
          <a:xfrm>
            <a:off x="4579557" y="1972495"/>
            <a:ext cx="961707" cy="902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4ED5F0-0761-DF10-F76B-D2605EAC4200}"/>
              </a:ext>
            </a:extLst>
          </p:cNvPr>
          <p:cNvSpPr/>
          <p:nvPr/>
        </p:nvSpPr>
        <p:spPr>
          <a:xfrm>
            <a:off x="10754805" y="1992176"/>
            <a:ext cx="961707" cy="902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710B6A-3CC2-F567-6B98-65EB50D0AA70}"/>
              </a:ext>
            </a:extLst>
          </p:cNvPr>
          <p:cNvSpPr txBox="1"/>
          <p:nvPr/>
        </p:nvSpPr>
        <p:spPr>
          <a:xfrm>
            <a:off x="1561490" y="4261881"/>
            <a:ext cx="2530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/>
              <a:t>TrainVal</a:t>
            </a:r>
            <a:r>
              <a:rPr lang="en-US" altLang="ko-KR" sz="1600" b="1" dirty="0"/>
              <a:t> : Test  =  5 : 5</a:t>
            </a:r>
            <a:endParaRPr lang="ko-KR" altLang="en-US" sz="16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945498-C197-0075-9F35-BEC9A2448A5D}"/>
              </a:ext>
            </a:extLst>
          </p:cNvPr>
          <p:cNvSpPr txBox="1"/>
          <p:nvPr/>
        </p:nvSpPr>
        <p:spPr>
          <a:xfrm>
            <a:off x="8153403" y="4238315"/>
            <a:ext cx="2530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/>
              <a:t>TrainVal</a:t>
            </a:r>
            <a:r>
              <a:rPr lang="en-US" altLang="ko-KR" sz="1600" b="1" dirty="0"/>
              <a:t> : Test  =  9 : 1</a:t>
            </a:r>
            <a:endParaRPr lang="ko-KR" altLang="en-US" sz="1600" b="1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985A334-F29E-65F3-5731-3BFC0414E951}"/>
              </a:ext>
            </a:extLst>
          </p:cNvPr>
          <p:cNvCxnSpPr>
            <a:cxnSpLocks/>
          </p:cNvCxnSpPr>
          <p:nvPr/>
        </p:nvCxnSpPr>
        <p:spPr>
          <a:xfrm>
            <a:off x="1523999" y="4691875"/>
            <a:ext cx="2567940" cy="0"/>
          </a:xfrm>
          <a:prstGeom prst="line">
            <a:avLst/>
          </a:prstGeom>
          <a:ln w="28575">
            <a:solidFill>
              <a:srgbClr val="144E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F48971A-DA85-C259-491A-D6D75528700C}"/>
              </a:ext>
            </a:extLst>
          </p:cNvPr>
          <p:cNvCxnSpPr>
            <a:cxnSpLocks/>
          </p:cNvCxnSpPr>
          <p:nvPr/>
        </p:nvCxnSpPr>
        <p:spPr>
          <a:xfrm>
            <a:off x="8115912" y="4691875"/>
            <a:ext cx="2567940" cy="0"/>
          </a:xfrm>
          <a:prstGeom prst="line">
            <a:avLst/>
          </a:prstGeom>
          <a:ln w="28575">
            <a:solidFill>
              <a:srgbClr val="144E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9550268-9921-2308-04FD-D4B7C4E935BD}"/>
                  </a:ext>
                </a:extLst>
              </p:cNvPr>
              <p:cNvSpPr txBox="1"/>
              <p:nvPr/>
            </p:nvSpPr>
            <p:spPr>
              <a:xfrm>
                <a:off x="2091048" y="4803603"/>
                <a:ext cx="14713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/>
                  <a:t>mAP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ko-KR" altLang="en-US" sz="1600" b="1" dirty="0"/>
                  <a:t> </a:t>
                </a:r>
                <a:r>
                  <a:rPr lang="en-US" altLang="ko-KR" sz="1600" b="1" dirty="0"/>
                  <a:t>0.69</a:t>
                </a:r>
                <a:endParaRPr lang="ko-KR" altLang="en-US" sz="16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9550268-9921-2308-04FD-D4B7C4E93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048" y="4803603"/>
                <a:ext cx="1471332" cy="338554"/>
              </a:xfrm>
              <a:prstGeom prst="rect">
                <a:avLst/>
              </a:prstGeom>
              <a:blipFill>
                <a:blip r:embed="rId6"/>
                <a:stretch>
                  <a:fillRect l="-2075"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784E6E-3606-B599-6575-CF14BEB9FECB}"/>
                  </a:ext>
                </a:extLst>
              </p:cNvPr>
              <p:cNvSpPr txBox="1"/>
              <p:nvPr/>
            </p:nvSpPr>
            <p:spPr>
              <a:xfrm>
                <a:off x="8629619" y="4771172"/>
                <a:ext cx="14713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/>
                  <a:t>mAP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ko-KR" altLang="en-US" sz="1600" b="1" dirty="0"/>
                  <a:t> </a:t>
                </a:r>
                <a:r>
                  <a:rPr lang="en-US" altLang="ko-KR" sz="1600" b="1" dirty="0"/>
                  <a:t>0.74</a:t>
                </a:r>
                <a:endParaRPr lang="ko-KR" altLang="en-US" sz="16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784E6E-3606-B599-6575-CF14BEB9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619" y="4771172"/>
                <a:ext cx="1471333" cy="338554"/>
              </a:xfrm>
              <a:prstGeom prst="rect">
                <a:avLst/>
              </a:prstGeom>
              <a:blipFill>
                <a:blip r:embed="rId7"/>
                <a:stretch>
                  <a:fillRect l="-2490" t="-5455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638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9716BF6-3C6D-03CF-AD7C-2A7468D2ACB7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Project Progress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61E7618-9F5A-01ED-5BCC-C4ED46034930}"/>
              </a:ext>
            </a:extLst>
          </p:cNvPr>
          <p:cNvGrpSpPr/>
          <p:nvPr/>
        </p:nvGrpSpPr>
        <p:grpSpPr>
          <a:xfrm>
            <a:off x="0" y="0"/>
            <a:ext cx="12192000" cy="576944"/>
            <a:chOff x="0" y="0"/>
            <a:chExt cx="12192000" cy="576944"/>
          </a:xfrm>
        </p:grpSpPr>
        <p:sp>
          <p:nvSpPr>
            <p:cNvPr id="24" name="제목 1">
              <a:extLst>
                <a:ext uri="{FF2B5EF4-FFF2-40B4-BE49-F238E27FC236}">
                  <a16:creationId xmlns:a16="http://schemas.microsoft.com/office/drawing/2014/main" id="{C941BC07-E964-F57F-4DAA-2722CB7E69E1}"/>
                </a:ext>
              </a:extLst>
            </p:cNvPr>
            <p:cNvSpPr txBox="1">
              <a:spLocks/>
            </p:cNvSpPr>
            <p:nvPr/>
          </p:nvSpPr>
          <p:spPr>
            <a:xfrm>
              <a:off x="74613" y="9525"/>
              <a:ext cx="12033250" cy="53498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bg1"/>
                  </a:solidFill>
                </a:rPr>
                <a:t>Outline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BC15501-200D-1698-26CF-493429E1FDF0}"/>
                </a:ext>
              </a:extLst>
            </p:cNvPr>
            <p:cNvSpPr/>
            <p:nvPr/>
          </p:nvSpPr>
          <p:spPr>
            <a:xfrm>
              <a:off x="0" y="0"/>
              <a:ext cx="12192000" cy="576944"/>
            </a:xfrm>
            <a:prstGeom prst="rect">
              <a:avLst/>
            </a:prstGeom>
            <a:solidFill>
              <a:srgbClr val="144E25"/>
            </a:solidFill>
            <a:ln w="12700">
              <a:solidFill>
                <a:srgbClr val="144E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 w="12700">
                  <a:solidFill>
                    <a:schemeClr val="bg1"/>
                  </a:solidFill>
                </a:ln>
                <a:highlight>
                  <a:srgbClr val="008000"/>
                </a:highlight>
              </a:endParaRPr>
            </a:p>
          </p:txBody>
        </p:sp>
        <p:sp>
          <p:nvSpPr>
            <p:cNvPr id="27" name="제목 1">
              <a:extLst>
                <a:ext uri="{FF2B5EF4-FFF2-40B4-BE49-F238E27FC236}">
                  <a16:creationId xmlns:a16="http://schemas.microsoft.com/office/drawing/2014/main" id="{79B41F2F-E064-5242-F4BE-036690EAF25A}"/>
                </a:ext>
              </a:extLst>
            </p:cNvPr>
            <p:cNvSpPr txBox="1">
              <a:spLocks/>
            </p:cNvSpPr>
            <p:nvPr/>
          </p:nvSpPr>
          <p:spPr>
            <a:xfrm>
              <a:off x="48474" y="20978"/>
              <a:ext cx="12033250" cy="53498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400" b="1" dirty="0">
                  <a:solidFill>
                    <a:schemeClr val="bg1"/>
                  </a:solidFill>
                </a:rPr>
                <a:t>Project Progress[2] – Quantization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B13E7DE-46EB-E1D7-63AF-5A31E98834C6}"/>
              </a:ext>
            </a:extLst>
          </p:cNvPr>
          <p:cNvGrpSpPr/>
          <p:nvPr/>
        </p:nvGrpSpPr>
        <p:grpSpPr>
          <a:xfrm>
            <a:off x="317368" y="1754028"/>
            <a:ext cx="11495462" cy="4335237"/>
            <a:chOff x="317368" y="1935751"/>
            <a:chExt cx="11495462" cy="4335237"/>
          </a:xfrm>
        </p:grpSpPr>
        <p:pic>
          <p:nvPicPr>
            <p:cNvPr id="11" name="그림 10" descr="테이블이(가) 표시된 사진&#10;&#10;자동 생성된 설명">
              <a:extLst>
                <a:ext uri="{FF2B5EF4-FFF2-40B4-BE49-F238E27FC236}">
                  <a16:creationId xmlns:a16="http://schemas.microsoft.com/office/drawing/2014/main" id="{13567270-CB95-35F7-B2AF-9F08E6521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368" y="1935751"/>
              <a:ext cx="11495462" cy="433523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F2AC14-3E19-F80F-C532-EDE90B023A6C}"/>
                </a:ext>
              </a:extLst>
            </p:cNvPr>
            <p:cNvSpPr/>
            <p:nvPr/>
          </p:nvSpPr>
          <p:spPr>
            <a:xfrm>
              <a:off x="5103813" y="4634592"/>
              <a:ext cx="1548447" cy="15261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8DA22F9-9905-A98E-A3A8-694F4B09B946}"/>
              </a:ext>
            </a:extLst>
          </p:cNvPr>
          <p:cNvSpPr txBox="1"/>
          <p:nvPr/>
        </p:nvSpPr>
        <p:spPr>
          <a:xfrm>
            <a:off x="1757152" y="998164"/>
            <a:ext cx="8668171" cy="334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while models are becoming more efficient, high accuracy still implies high complexity!</a:t>
            </a:r>
            <a:endParaRPr lang="ko-KR" altLang="ko-KR" sz="16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903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</TotalTime>
  <Words>1303</Words>
  <Application>Microsoft Office PowerPoint</Application>
  <PresentationFormat>와이드스크린</PresentationFormat>
  <Paragraphs>194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Cambria Math</vt:lpstr>
      <vt:lpstr>Office 테마</vt:lpstr>
      <vt:lpstr>Presentation of Progress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  <vt:lpstr>Thank you 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Faster R-CNN Real-Time Object Detection with Region Proposal Networks </dc:title>
  <dc:creator>Sehyun Hong</dc:creator>
  <cp:lastModifiedBy>Sehyun Hong</cp:lastModifiedBy>
  <cp:revision>363</cp:revision>
  <dcterms:created xsi:type="dcterms:W3CDTF">2022-06-28T07:41:43Z</dcterms:created>
  <dcterms:modified xsi:type="dcterms:W3CDTF">2022-07-18T05:14:50Z</dcterms:modified>
</cp:coreProperties>
</file>